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7" r:id="rId1"/>
  </p:sldMasterIdLst>
  <p:notesMasterIdLst>
    <p:notesMasterId r:id="rId38"/>
  </p:notesMasterIdLst>
  <p:handoutMasterIdLst>
    <p:handoutMasterId r:id="rId39"/>
  </p:handoutMasterIdLst>
  <p:sldIdLst>
    <p:sldId id="256" r:id="rId2"/>
    <p:sldId id="393" r:id="rId3"/>
    <p:sldId id="390" r:id="rId4"/>
    <p:sldId id="387" r:id="rId5"/>
    <p:sldId id="388" r:id="rId6"/>
    <p:sldId id="275" r:id="rId7"/>
    <p:sldId id="276" r:id="rId8"/>
    <p:sldId id="364" r:id="rId9"/>
    <p:sldId id="315" r:id="rId10"/>
    <p:sldId id="323" r:id="rId11"/>
    <p:sldId id="325" r:id="rId12"/>
    <p:sldId id="336" r:id="rId13"/>
    <p:sldId id="335" r:id="rId14"/>
    <p:sldId id="344" r:id="rId15"/>
    <p:sldId id="349" r:id="rId16"/>
    <p:sldId id="307" r:id="rId17"/>
    <p:sldId id="351" r:id="rId18"/>
    <p:sldId id="365" r:id="rId19"/>
    <p:sldId id="384" r:id="rId20"/>
    <p:sldId id="379" r:id="rId21"/>
    <p:sldId id="352" r:id="rId22"/>
    <p:sldId id="385" r:id="rId23"/>
    <p:sldId id="392" r:id="rId24"/>
    <p:sldId id="362" r:id="rId25"/>
    <p:sldId id="357" r:id="rId26"/>
    <p:sldId id="356" r:id="rId27"/>
    <p:sldId id="360" r:id="rId28"/>
    <p:sldId id="361" r:id="rId29"/>
    <p:sldId id="377" r:id="rId30"/>
    <p:sldId id="381" r:id="rId31"/>
    <p:sldId id="375" r:id="rId32"/>
    <p:sldId id="319" r:id="rId33"/>
    <p:sldId id="299" r:id="rId34"/>
    <p:sldId id="386" r:id="rId35"/>
    <p:sldId id="265" r:id="rId36"/>
    <p:sldId id="363" r:id="rId3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FF0066"/>
    <a:srgbClr val="9933FF"/>
    <a:srgbClr val="00B0F0"/>
    <a:srgbClr val="EB53D5"/>
    <a:srgbClr val="FF6600"/>
    <a:srgbClr val="AFEAFF"/>
    <a:srgbClr val="BAF7F8"/>
    <a:srgbClr val="AA7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2674" autoAdjust="0"/>
  </p:normalViewPr>
  <p:slideViewPr>
    <p:cSldViewPr>
      <p:cViewPr varScale="1">
        <p:scale>
          <a:sx n="107" d="100"/>
          <a:sy n="107" d="100"/>
        </p:scale>
        <p:origin x="16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CBD82-807F-4149-A6DF-721E2E24E473}" type="datetimeFigureOut">
              <a:rPr lang="es-ES" smtClean="0"/>
              <a:t>24/01/2022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D968E-D7E5-40F0-A1B9-1DF0B278D0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537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1863D1-B08C-4A3C-98C6-12E4AB6549FD}" type="datetimeFigureOut">
              <a:rPr lang="es-ES"/>
              <a:pPr>
                <a:defRPr/>
              </a:pPr>
              <a:t>24/01/2022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5955DFE-B1AF-4E57-AA8D-78F4C78DB4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6300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40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198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0381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7794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220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6730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4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4B0B8-854D-4582-98E3-C0F9E9BBAA3B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99119092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828407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79813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3551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8390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194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0025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C2396-3FDE-4FF1-8F95-2AA80047D4EE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38947927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B6E9A-93E9-406B-92E6-39BC97E9520F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54223145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2D6B57-F146-406A-9154-AD5DD9DD159B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32977255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5B473-5F01-4E80-9153-CDAA2F350E8D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56689311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50141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7DCFC-8821-430E-936D-624E62910D88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16653962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094662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0B3F94-8E43-4743-8915-BE391F6388BF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58662678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696C1-CF44-4027-848C-84009EA3F5F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8089322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54803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0A3FEDD7-8E91-4F93-9C3E-772CEEC700EA}" type="slidenum">
              <a:rPr lang="es-ES" altLang="es-ES" smtClean="0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8284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  <p:sldLayoutId id="2147484221" r:id="rId14"/>
    <p:sldLayoutId id="2147484222" r:id="rId15"/>
    <p:sldLayoutId id="2147484223" r:id="rId16"/>
    <p:sldLayoutId id="2147484224" r:id="rId17"/>
  </p:sldLayoutIdLst>
  <p:transition spd="slow">
    <p:pull dir="lu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mosclm.castillalamancha.e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hyperlink" Target="https://educamosclm.castillalamancha.es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mailto:admision.talavera@jccm.es" TargetMode="External"/><Relationship Id="rId3" Type="http://schemas.openxmlformats.org/officeDocument/2006/relationships/hyperlink" Target="http://www.educa.jccm.es/" TargetMode="External"/><Relationship Id="rId7" Type="http://schemas.openxmlformats.org/officeDocument/2006/relationships/hyperlink" Target="mailto:admision.gu@jccm.es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dmision.cu@jccm.es" TargetMode="External"/><Relationship Id="rId11" Type="http://schemas.openxmlformats.org/officeDocument/2006/relationships/image" Target="../media/image71.jpeg"/><Relationship Id="rId5" Type="http://schemas.openxmlformats.org/officeDocument/2006/relationships/hyperlink" Target="mailto:admision.cr@jccm.es" TargetMode="External"/><Relationship Id="rId10" Type="http://schemas.openxmlformats.org/officeDocument/2006/relationships/hyperlink" Target="mailto:admision.edu@jccm.es" TargetMode="External"/><Relationship Id="rId4" Type="http://schemas.openxmlformats.org/officeDocument/2006/relationships/hyperlink" Target="mailto:admision.ab@jccm.es" TargetMode="External"/><Relationship Id="rId9" Type="http://schemas.openxmlformats.org/officeDocument/2006/relationships/hyperlink" Target="mailto:admision.to@jccm.e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148864" y="1127813"/>
            <a:ext cx="3779912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INFORMACIÓN     PARA </a:t>
            </a:r>
          </a:p>
          <a:p>
            <a:pPr algn="ctr"/>
            <a:r>
              <a:rPr lang="es-ES_tradnl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FAMILIAS</a:t>
            </a:r>
          </a:p>
          <a:p>
            <a:pPr algn="ctr"/>
            <a:r>
              <a:rPr lang="es-ES_tradnl" sz="4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Enseñanzas Obligatorias</a:t>
            </a:r>
            <a:endParaRPr lang="es-ES" sz="4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41143" y="5174124"/>
            <a:ext cx="3995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BAF7F8"/>
                </a:solidFill>
              </a:rPr>
              <a:t>Toda la información del proceso de admisión se encuentra en el </a:t>
            </a:r>
            <a:r>
              <a:rPr lang="es-ES" sz="1600" u="sng" dirty="0" smtClean="0">
                <a:solidFill>
                  <a:srgbClr val="BAF7F8"/>
                </a:solidFill>
              </a:rPr>
              <a:t>Portal de Educación</a:t>
            </a:r>
            <a:r>
              <a:rPr lang="es-ES" sz="1600" dirty="0" smtClean="0">
                <a:solidFill>
                  <a:srgbClr val="BAF7F8"/>
                </a:solidFill>
              </a:rPr>
              <a:t>: </a:t>
            </a:r>
            <a:r>
              <a:rPr lang="es-ES" sz="1600" b="1" dirty="0" smtClean="0">
                <a:solidFill>
                  <a:schemeClr val="bg1"/>
                </a:solidFill>
              </a:rPr>
              <a:t>educa.jccm.es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smtClean="0"/>
              <a:t> </a:t>
            </a:r>
          </a:p>
          <a:p>
            <a:pPr algn="ctr"/>
            <a:r>
              <a:rPr lang="es-ES" sz="1600" dirty="0" smtClean="0">
                <a:solidFill>
                  <a:srgbClr val="BAF7F8"/>
                </a:solidFill>
              </a:rPr>
              <a:t>Recomendamos visita</a:t>
            </a:r>
            <a:endParaRPr lang="es-ES" sz="1600" dirty="0">
              <a:solidFill>
                <a:srgbClr val="BAF7F8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848" y="115742"/>
            <a:ext cx="2359152" cy="97840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86" y="312315"/>
            <a:ext cx="4249691" cy="59492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252655" y="967567"/>
            <a:ext cx="8581226" cy="1090022"/>
          </a:xfrm>
        </p:spPr>
        <p:txBody>
          <a:bodyPr/>
          <a:lstStyle/>
          <a:p>
            <a:pPr algn="l">
              <a:defRPr/>
            </a:pPr>
            <a:r>
              <a:rPr lang="es-ES" altLang="es-ES" sz="1600" b="1" dirty="0" smtClean="0">
                <a:solidFill>
                  <a:srgbClr val="002060"/>
                </a:solidFill>
              </a:rPr>
              <a:t>1. </a:t>
            </a:r>
            <a:r>
              <a:rPr lang="es-ES" altLang="es-ES" sz="1600" b="1" u="sng" dirty="0" smtClean="0">
                <a:solidFill>
                  <a:srgbClr val="002060"/>
                </a:solidFill>
              </a:rPr>
              <a:t>Existencia de hermanos/as matriculados en el centro y padres, madres, tutores o tutoras legales que trabajen en el mismo. </a:t>
            </a:r>
            <a:r>
              <a:rPr lang="es-ES" altLang="es-ES" sz="1600" b="1" dirty="0" smtClean="0">
                <a:solidFill>
                  <a:srgbClr val="002060"/>
                </a:solidFill>
              </a:rPr>
              <a:t>(Máximo 10 puntos)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252655" y="2022370"/>
            <a:ext cx="8831516" cy="742909"/>
          </a:xfrm>
        </p:spPr>
        <p:txBody>
          <a:bodyPr>
            <a:no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 existencia de hermanos o hermanas en el centro: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10 puntos</a:t>
            </a: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 existencia de padres, madres, tutores o tutoras legales que trabajen en el centro: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8 puntos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endParaRPr lang="es-ES" altLang="es-ES" sz="16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512" y="2704962"/>
            <a:ext cx="82548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 smtClean="0">
                <a:solidFill>
                  <a:srgbClr val="002060"/>
                </a:solidFill>
                <a:latin typeface="+mj-lt"/>
              </a:rPr>
              <a:t>2. </a:t>
            </a:r>
            <a:r>
              <a:rPr lang="es-ES" altLang="es-ES" sz="1600" b="1" u="sng" dirty="0" smtClean="0">
                <a:solidFill>
                  <a:srgbClr val="002060"/>
                </a:solidFill>
                <a:latin typeface="+mj-lt"/>
              </a:rPr>
              <a:t>PROXIMIDAD AL DOMICILIO </a:t>
            </a:r>
            <a:r>
              <a:rPr lang="es-ES" altLang="es-ES" sz="1600" b="1" dirty="0" smtClean="0">
                <a:solidFill>
                  <a:srgbClr val="002060"/>
                </a:solidFill>
                <a:latin typeface="+mj-lt"/>
              </a:rPr>
              <a:t>(máximo </a:t>
            </a:r>
            <a:r>
              <a:rPr lang="es-ES" altLang="es-ES" sz="1600" b="1" dirty="0">
                <a:solidFill>
                  <a:srgbClr val="002060"/>
                </a:solidFill>
                <a:latin typeface="+mj-lt"/>
              </a:rPr>
              <a:t>10 puntos</a:t>
            </a:r>
            <a:r>
              <a:rPr lang="es-ES" altLang="es-ES" sz="1600" b="1" dirty="0" smtClean="0">
                <a:solidFill>
                  <a:srgbClr val="002060"/>
                </a:solidFill>
                <a:latin typeface="+mj-lt"/>
              </a:rPr>
              <a:t>).</a:t>
            </a:r>
          </a:p>
          <a:p>
            <a:endParaRPr lang="es-ES" sz="1600" dirty="0">
              <a:latin typeface="+mj-lt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Domicilio 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en el área de influencia del centro: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10 puntos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Domicilio 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laboral, o lugar de trabajo, en el área de influencia del centro: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8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Domicilio 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familiar, laboral o lugar de trabajo en área de influencia limítrofes del Centro: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5 puntos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Otras 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áreas de influencia dentro del mismo municipio: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3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Otros 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municipios con centro escolar sostenido con fondos públicos: </a:t>
            </a:r>
            <a:r>
              <a:rPr lang="es-ES" alt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0 puntos</a:t>
            </a:r>
            <a:r>
              <a:rPr lang="es-ES" alt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ctr" eaLnBrk="1" hangingPunct="1"/>
            <a:r>
              <a:rPr lang="es-ES" altLang="es-ES" sz="2000" b="1" u="sng" dirty="0">
                <a:solidFill>
                  <a:srgbClr val="002060"/>
                </a:solidFill>
              </a:rPr>
              <a:t/>
            </a:r>
            <a:br>
              <a:rPr lang="es-ES" altLang="es-ES" sz="2000" b="1" u="sng" dirty="0">
                <a:solidFill>
                  <a:srgbClr val="002060"/>
                </a:solidFill>
              </a:rPr>
            </a:br>
            <a:r>
              <a:rPr lang="es-ES" altLang="es-ES" sz="1800" b="1" dirty="0">
                <a:solidFill>
                  <a:srgbClr val="FFFF00"/>
                </a:solidFill>
                <a:latin typeface="Arial Narrow" panose="020B0606020202030204" pitchFamily="34" charset="0"/>
              </a:rPr>
              <a:t>En ningún caso se </a:t>
            </a: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pueden </a:t>
            </a:r>
            <a:r>
              <a:rPr lang="es-ES" altLang="es-ES" sz="1800" b="1" dirty="0">
                <a:solidFill>
                  <a:srgbClr val="FFFF00"/>
                </a:solidFill>
                <a:latin typeface="Arial Narrow" panose="020B0606020202030204" pitchFamily="34" charset="0"/>
              </a:rPr>
              <a:t>sumar los puntos del domicilio laboral con los correspondientes al domicilio familiar. </a:t>
            </a:r>
          </a:p>
          <a:p>
            <a:pPr algn="ctr" eaLnBrk="1" hangingPunct="1"/>
            <a:r>
              <a:rPr lang="es-ES" altLang="es-ES" sz="1800" b="1" dirty="0">
                <a:solidFill>
                  <a:srgbClr val="FFFF00"/>
                </a:solidFill>
                <a:latin typeface="Arial Narrow" panose="020B0606020202030204" pitchFamily="34" charset="0"/>
              </a:rPr>
              <a:t>Ambos criterios no son excluyentes entre sí (pueden ser alegados los dos), el sistema opta por el criterio más favorable para el </a:t>
            </a: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interesado/a en </a:t>
            </a:r>
            <a:r>
              <a:rPr lang="es-ES" altLang="es-ES" sz="1800" b="1" dirty="0">
                <a:solidFill>
                  <a:srgbClr val="FFFF00"/>
                </a:solidFill>
                <a:latin typeface="Arial Narrow" panose="020B0606020202030204" pitchFamily="34" charset="0"/>
              </a:rPr>
              <a:t>cada caso.</a:t>
            </a:r>
          </a:p>
          <a:p>
            <a:endParaRPr lang="es-ES" sz="2000" dirty="0"/>
          </a:p>
        </p:txBody>
      </p:sp>
      <p:sp>
        <p:nvSpPr>
          <p:cNvPr id="3" name="Rectángulo 2"/>
          <p:cNvSpPr/>
          <p:nvPr/>
        </p:nvSpPr>
        <p:spPr>
          <a:xfrm>
            <a:off x="935913" y="321236"/>
            <a:ext cx="69072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s-ES" sz="3600" b="1" dirty="0" smtClean="0"/>
              <a:t>CRITERIOS DE BAREMACIÓN</a:t>
            </a:r>
            <a:endParaRPr lang="es-ES" sz="36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6212">
            <a:off x="8263665" y="184565"/>
            <a:ext cx="682505" cy="965164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375770" y="484089"/>
            <a:ext cx="8516710" cy="837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altLang="es-ES" sz="1600" b="1" dirty="0" smtClean="0">
                <a:solidFill>
                  <a:srgbClr val="002060"/>
                </a:solidFill>
              </a:rPr>
              <a:t>3. </a:t>
            </a:r>
            <a:r>
              <a:rPr lang="es-ES" altLang="es-ES" sz="1600" b="1" u="sng" dirty="0" smtClean="0">
                <a:solidFill>
                  <a:srgbClr val="002060"/>
                </a:solidFill>
              </a:rPr>
              <a:t>discapacidad igual o superior al 33% en el alumno/a, en algunos de sus padres, madres, tutores/as legales, hermanos/as</a:t>
            </a:r>
            <a:r>
              <a:rPr lang="es-ES" altLang="es-ES" sz="1600" b="1" dirty="0" smtClean="0">
                <a:solidFill>
                  <a:srgbClr val="002060"/>
                </a:solidFill>
              </a:rPr>
              <a:t>. (Máximo 3 puntos).</a:t>
            </a: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398391" y="1163175"/>
            <a:ext cx="8361241" cy="136655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el </a:t>
            </a:r>
            <a:r>
              <a:rPr 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</a:t>
            </a: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3</a:t>
            </a:r>
            <a:r>
              <a:rPr lang="es-ES" sz="1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puntos.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alguno de sus padres, madres, </a:t>
            </a:r>
            <a:r>
              <a:rPr 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tutores/as legales </a:t>
            </a: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del </a:t>
            </a:r>
            <a:r>
              <a:rPr 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</a:t>
            </a: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2</a:t>
            </a:r>
            <a:r>
              <a:rPr lang="es-ES" sz="1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puntos.</a:t>
            </a:r>
            <a:endParaRPr lang="es-ES" sz="16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alguno de los </a:t>
            </a:r>
            <a:r>
              <a:rPr lang="es-ES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hermanos/as del alumno/a solicitante</a:t>
            </a: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 punto.</a:t>
            </a:r>
            <a:endParaRPr lang="es-ES" altLang="es-ES" sz="16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75770" y="2543203"/>
            <a:ext cx="8495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>
                <a:solidFill>
                  <a:srgbClr val="002060"/>
                </a:solidFill>
                <a:latin typeface="+mj-lt"/>
              </a:rPr>
              <a:t>4. </a:t>
            </a:r>
            <a:r>
              <a:rPr lang="es-ES" altLang="es-ES" sz="1600" b="1" u="sng" dirty="0" smtClean="0">
                <a:solidFill>
                  <a:srgbClr val="002060"/>
                </a:solidFill>
                <a:latin typeface="+mj-lt"/>
              </a:rPr>
              <a:t>CONDICIÓN LEGAL DE FAMILIA NUMEROSA.</a:t>
            </a:r>
            <a:r>
              <a:rPr lang="es-ES" altLang="es-ES" sz="16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s-ES" altLang="es-ES" sz="1600" b="1" dirty="0">
                <a:solidFill>
                  <a:srgbClr val="002060"/>
                </a:solidFill>
                <a:latin typeface="+mj-lt"/>
              </a:rPr>
              <a:t>(máximo 2 puntos</a:t>
            </a:r>
            <a:r>
              <a:rPr lang="es-ES" altLang="es-ES" sz="1600" b="1" dirty="0" smtClean="0">
                <a:solidFill>
                  <a:srgbClr val="002060"/>
                </a:solidFill>
                <a:latin typeface="+mj-lt"/>
              </a:rPr>
              <a:t>)</a:t>
            </a:r>
            <a:endParaRPr lang="es-ES" sz="1600" dirty="0"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85255" y="2969209"/>
            <a:ext cx="7886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Familia numerosa de categoría especial: </a:t>
            </a:r>
            <a:r>
              <a:rPr 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2 puntos.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Familia numerosa de categoría general: </a:t>
            </a:r>
            <a:r>
              <a:rPr lang="es-ES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1 </a:t>
            </a:r>
            <a:r>
              <a:rPr lang="es-ES" sz="1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punto.</a:t>
            </a:r>
            <a:endParaRPr lang="es-ES" altLang="es-ES" sz="16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7906955" y="5391305"/>
            <a:ext cx="730298" cy="103275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85255" y="3741264"/>
            <a:ext cx="82803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>
                <a:solidFill>
                  <a:srgbClr val="002060"/>
                </a:solidFill>
              </a:rPr>
              <a:t>5. </a:t>
            </a:r>
            <a:r>
              <a:rPr lang="es-ES" altLang="es-ES" sz="1600" b="1" u="sng" dirty="0">
                <a:solidFill>
                  <a:srgbClr val="002060"/>
                </a:solidFill>
              </a:rPr>
              <a:t>CONDICIÓN LEGAL DE FAMILIA </a:t>
            </a:r>
            <a:r>
              <a:rPr lang="es-ES" altLang="es-ES" sz="1600" b="1" u="sng" dirty="0" smtClean="0">
                <a:solidFill>
                  <a:srgbClr val="002060"/>
                </a:solidFill>
              </a:rPr>
              <a:t>MONOPARENTAL</a:t>
            </a:r>
            <a:r>
              <a:rPr lang="es-ES" altLang="es-ES" sz="1600" b="1" u="sng" dirty="0">
                <a:solidFill>
                  <a:srgbClr val="002060"/>
                </a:solidFill>
              </a:rPr>
              <a:t>:</a:t>
            </a:r>
            <a:r>
              <a:rPr lang="es-ES" altLang="es-ES" sz="1600" b="1" dirty="0">
                <a:solidFill>
                  <a:srgbClr val="002060"/>
                </a:solidFill>
              </a:rPr>
              <a:t>  2 puntos.</a:t>
            </a:r>
            <a:endParaRPr lang="es-ES" sz="1600" dirty="0"/>
          </a:p>
        </p:txBody>
      </p:sp>
      <p:sp>
        <p:nvSpPr>
          <p:cNvPr id="8" name="Rectángulo 7"/>
          <p:cNvSpPr/>
          <p:nvPr/>
        </p:nvSpPr>
        <p:spPr>
          <a:xfrm>
            <a:off x="375770" y="4301366"/>
            <a:ext cx="639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>
                <a:solidFill>
                  <a:srgbClr val="002060"/>
                </a:solidFill>
              </a:rPr>
              <a:t>6. </a:t>
            </a:r>
            <a:r>
              <a:rPr lang="es-ES" altLang="es-ES" sz="1600" b="1" u="sng" dirty="0">
                <a:solidFill>
                  <a:srgbClr val="002060"/>
                </a:solidFill>
              </a:rPr>
              <a:t>ALUMNADO NACIDO DE PARTO MÚLTIPLE:</a:t>
            </a:r>
            <a:r>
              <a:rPr lang="es-ES" altLang="es-ES" sz="1600" b="1" dirty="0">
                <a:solidFill>
                  <a:srgbClr val="002060"/>
                </a:solidFill>
              </a:rPr>
              <a:t>  2 puntos.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87529" y="4949180"/>
            <a:ext cx="7957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>
                <a:solidFill>
                  <a:srgbClr val="002060"/>
                </a:solidFill>
              </a:rPr>
              <a:t>7. </a:t>
            </a:r>
            <a:r>
              <a:rPr lang="es-ES" altLang="es-ES" sz="1600" b="1" u="sng" dirty="0">
                <a:solidFill>
                  <a:srgbClr val="002060"/>
                </a:solidFill>
              </a:rPr>
              <a:t>SITUACIÓN DE ACOGIMIENTO FAMILIAR DEL ALUMNO/A</a:t>
            </a:r>
            <a:r>
              <a:rPr lang="es-ES" altLang="es-ES" sz="1600" b="1" dirty="0">
                <a:solidFill>
                  <a:srgbClr val="002060"/>
                </a:solidFill>
              </a:rPr>
              <a:t>: 2 puntos.</a:t>
            </a:r>
            <a:endParaRPr lang="es-ES" sz="1600" dirty="0"/>
          </a:p>
        </p:txBody>
      </p:sp>
      <p:sp>
        <p:nvSpPr>
          <p:cNvPr id="10" name="Rectángulo 9"/>
          <p:cNvSpPr/>
          <p:nvPr/>
        </p:nvSpPr>
        <p:spPr>
          <a:xfrm>
            <a:off x="385255" y="5499427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1600" b="1" dirty="0" smtClean="0">
                <a:solidFill>
                  <a:srgbClr val="002060"/>
                </a:solidFill>
              </a:rPr>
              <a:t>8. </a:t>
            </a:r>
            <a:r>
              <a:rPr lang="es-ES" altLang="es-ES" sz="1600" b="1" u="sng" dirty="0" smtClean="0">
                <a:solidFill>
                  <a:srgbClr val="002060"/>
                </a:solidFill>
              </a:rPr>
              <a:t>VÍCTIMA </a:t>
            </a:r>
            <a:r>
              <a:rPr lang="es-ES" altLang="es-ES" sz="1600" b="1" u="sng" dirty="0">
                <a:solidFill>
                  <a:srgbClr val="002060"/>
                </a:solidFill>
              </a:rPr>
              <a:t>DE VIOLENCIA DE GÉNERO O DE  TERRORISMO</a:t>
            </a:r>
            <a:r>
              <a:rPr lang="es-ES" altLang="es-ES" sz="1600" b="1" dirty="0">
                <a:solidFill>
                  <a:srgbClr val="002060"/>
                </a:solidFill>
              </a:rPr>
              <a:t>: 2 puntos.</a:t>
            </a:r>
            <a:endParaRPr lang="es-ES" sz="16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4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4" name="Rectangle 7"/>
          <p:cNvSpPr>
            <a:spLocks noGrp="1"/>
          </p:cNvSpPr>
          <p:nvPr>
            <p:ph type="title"/>
          </p:nvPr>
        </p:nvSpPr>
        <p:spPr>
          <a:xfrm>
            <a:off x="299501" y="156502"/>
            <a:ext cx="8591872" cy="580926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s-ES" sz="2400" dirty="0"/>
              <a:t/>
            </a:r>
            <a:br>
              <a:rPr lang="es-ES" sz="2400" dirty="0"/>
            </a:br>
            <a:r>
              <a:rPr lang="es-ES" altLang="es-ES" sz="2400" b="1" u="sng" dirty="0" smtClean="0">
                <a:solidFill>
                  <a:srgbClr val="002060"/>
                </a:solidFill>
              </a:rPr>
              <a:t/>
            </a:r>
            <a:br>
              <a:rPr lang="es-ES" altLang="es-ES" sz="2400" b="1" u="sng" dirty="0" smtClean="0">
                <a:solidFill>
                  <a:srgbClr val="002060"/>
                </a:solidFill>
              </a:rPr>
            </a:br>
            <a:r>
              <a:rPr lang="es-ES" altLang="es-ES" sz="2200" b="1" dirty="0" smtClean="0">
                <a:solidFill>
                  <a:srgbClr val="002060"/>
                </a:solidFill>
              </a:rPr>
              <a:t>9. </a:t>
            </a:r>
            <a:r>
              <a:rPr lang="es-ES" altLang="es-ES" sz="2200" b="1" u="sng" dirty="0" smtClean="0">
                <a:solidFill>
                  <a:srgbClr val="002060"/>
                </a:solidFill>
              </a:rPr>
              <a:t>Rentas anuales de la unidad familiar</a:t>
            </a:r>
            <a:r>
              <a:rPr lang="es-ES" altLang="es-ES" sz="2200" b="1" dirty="0" smtClean="0">
                <a:solidFill>
                  <a:srgbClr val="002060"/>
                </a:solidFill>
              </a:rPr>
              <a:t> (máximo 1 punto).</a:t>
            </a:r>
          </a:p>
        </p:txBody>
      </p:sp>
      <p:sp>
        <p:nvSpPr>
          <p:cNvPr id="6" name="5 Elipse"/>
          <p:cNvSpPr/>
          <p:nvPr/>
        </p:nvSpPr>
        <p:spPr>
          <a:xfrm>
            <a:off x="467544" y="2420888"/>
            <a:ext cx="8064896" cy="3186168"/>
          </a:xfrm>
          <a:prstGeom prst="ellipse">
            <a:avLst/>
          </a:prstGeom>
          <a:solidFill>
            <a:srgbClr val="FF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sz="16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defRPr/>
            </a:pP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*Si han presentado Declaración de la Renta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2020: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Suma de las  casillas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435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(Base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imponible general) y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460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(Base imponible del ahorro).</a:t>
            </a:r>
          </a:p>
          <a:p>
            <a:pPr algn="ctr" eaLnBrk="1" hangingPunct="1">
              <a:defRPr/>
            </a:pPr>
            <a:endParaRPr lang="es-ES" sz="16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defRPr/>
            </a:pP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*Si no se ha presentado Declaración de la Renta en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2020: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Se realizarán las siguientes operaciones en las cuantías imputadas en el Certificado Tributario de IRPF de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2020,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expedido por la Agencia Tributaria: </a:t>
            </a:r>
            <a:r>
              <a:rPr lang="es-ES" sz="1600" b="1" dirty="0" err="1" smtClean="0">
                <a:solidFill>
                  <a:srgbClr val="7030A0"/>
                </a:solidFill>
                <a:latin typeface="Arial Narrow" panose="020B0606020202030204" pitchFamily="34" charset="0"/>
              </a:rPr>
              <a:t>Rendimentos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íntegros del trabajo + Rendimientos del capital mobiliario + Ganancias patrimoniales sometidas a retención - Gastos deducibles de estos rendimientos conforme a la normativa tributaria.</a:t>
            </a:r>
          </a:p>
          <a:p>
            <a:pPr algn="ctr" eaLnBrk="1" hangingPunct="1">
              <a:defRPr/>
            </a:pPr>
            <a:endParaRPr lang="es-ES" sz="12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167782" y="1196752"/>
            <a:ext cx="874823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igual o inferior al IPREM 2020 (</a:t>
            </a:r>
            <a:r>
              <a:rPr lang="es-ES" altLang="es-ES" sz="1800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7.519,59 €/año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):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 punto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que no superen el doble del IPREM 2020 (</a:t>
            </a:r>
            <a:r>
              <a:rPr lang="es-ES" altLang="es-ES" sz="1800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15,039,18 </a:t>
            </a:r>
            <a:r>
              <a:rPr lang="es-ES" altLang="es-ES" sz="18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€/año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):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0,5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punto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superior al doble del IPREM 2020: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0 puntos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sz="18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7904226" y="5261118"/>
            <a:ext cx="842382" cy="119125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95536" y="5702667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altLang="es-ES" b="1" dirty="0">
                <a:solidFill>
                  <a:srgbClr val="002060"/>
                </a:solidFill>
                <a:latin typeface="Arial Narrow" panose="020B0606020202030204" pitchFamily="34" charset="0"/>
              </a:rPr>
              <a:t>El anexo de miembros computables aparece en la solicitud y deberá ser completado en caso de marcar el criterio de Renta.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899592" y="425404"/>
            <a:ext cx="7443866" cy="720079"/>
          </a:xfrm>
          <a:noFill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ES" altLang="es-ES" sz="3600" b="1" dirty="0" smtClean="0">
                <a:solidFill>
                  <a:srgbClr val="002060"/>
                </a:solidFill>
              </a:rPr>
              <a:t>CRITERIOS DE DESEMPATE</a:t>
            </a:r>
            <a:r>
              <a:rPr lang="es-ES" altLang="es-ES" sz="4800" b="1" dirty="0" smtClean="0">
                <a:solidFill>
                  <a:srgbClr val="002060"/>
                </a:solidFill>
              </a:rPr>
              <a:t/>
            </a:r>
            <a:br>
              <a:rPr lang="es-ES" altLang="es-ES" sz="4800" b="1" dirty="0" smtClean="0">
                <a:solidFill>
                  <a:srgbClr val="002060"/>
                </a:solidFill>
              </a:rPr>
            </a:br>
            <a:endParaRPr lang="es-ES" altLang="es-ES" sz="2200" b="1" dirty="0" smtClean="0">
              <a:solidFill>
                <a:srgbClr val="002060"/>
              </a:solidFill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107505" y="1145483"/>
            <a:ext cx="9034620" cy="521050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b="1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 IGUALDAD DE PUNTOS EL LISTADO SE ORDENA POR:</a:t>
            </a:r>
            <a:endParaRPr lang="es-ES" altLang="es-ES" sz="22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1º - Hermanos/as matriculados en el centro.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>
                <a:solidFill>
                  <a:schemeClr val="tx1"/>
                </a:solidFill>
                <a:latin typeface="Arial Narrow" panose="020B0606020202030204" pitchFamily="34" charset="0"/>
              </a:rPr>
              <a:t>MAYOR PUNTUACIÓN</a:t>
            </a: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:</a:t>
            </a:r>
            <a:endParaRPr lang="es-ES" altLang="es-ES" sz="22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	2º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Proximidad al centro del domicilio familiar, o del lugar de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trabajo.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Existencia de padres, madres, tutores o tutoras legales que trabajen en el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centro.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4º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Discapacidad en el alumno, alumna, padres, madres, tutores o tutoras legales, hermanos o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hermanas.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5º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Situación de acogimiento familiar del alumno o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6º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Condición de víctima de violencia de género o de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terrorismo.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7º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Alumnado nacido en parto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múltiple.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8º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Condición legal de familia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numerosa.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9º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Condición legal de familia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monoparental.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10º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- Rentas anuales de la unidad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familiar.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s-ES" altLang="es-ES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	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			Si sigue habiendo empate - Número aleatorio de solicitud mediante 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es-ES" altLang="es-ES" sz="33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sorteo que se celebrará el </a:t>
            </a:r>
            <a:r>
              <a:rPr lang="es-ES" altLang="es-ES" sz="3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25 </a:t>
            </a:r>
            <a:r>
              <a:rPr lang="es-ES" altLang="es-ES" sz="3300" b="1" u="sng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de abril de </a:t>
            </a:r>
            <a:r>
              <a:rPr lang="es-ES" altLang="es-ES" sz="33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2022</a:t>
            </a:r>
            <a:endParaRPr lang="es-ES" altLang="es-ES" sz="3300" b="1" dirty="0" smtClean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202442" y="5380348"/>
            <a:ext cx="634556" cy="897357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323528" y="0"/>
            <a:ext cx="8640960" cy="126188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Solicitudes en EducamosCLM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600" b="1" i="1" dirty="0">
                <a:solidFill>
                  <a:srgbClr val="FFC000"/>
                </a:solidFill>
                <a:latin typeface="+mj-lt"/>
                <a:cs typeface="Times New Roman" panose="02020603050405020304" pitchFamily="18" charset="0"/>
              </a:rPr>
              <a:t>e</a:t>
            </a:r>
            <a:r>
              <a:rPr lang="es-ES" altLang="es-ES" sz="1600" b="1" i="1" dirty="0" smtClean="0">
                <a:solidFill>
                  <a:srgbClr val="FFC000"/>
                </a:solidFill>
                <a:latin typeface="+mj-lt"/>
                <a:cs typeface="Times New Roman" panose="02020603050405020304" pitchFamily="18" charset="0"/>
              </a:rPr>
              <a:t>ducamosclm.castillalamancha.es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28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 través de </a:t>
            </a:r>
            <a:r>
              <a:rPr lang="es-ES" altLang="es-ES" sz="28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la SECRETARÍA VIRTUAL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740" y="4463495"/>
            <a:ext cx="4171692" cy="229203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48870" y="4615836"/>
            <a:ext cx="373987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A</a:t>
            </a:r>
            <a:r>
              <a:rPr lang="es-ES" sz="1800" dirty="0" smtClean="0"/>
              <a:t>ccedemos a la “</a:t>
            </a:r>
            <a:r>
              <a:rPr lang="es-ES" sz="1800" dirty="0"/>
              <a:t>Secretaría Virtual</a:t>
            </a:r>
            <a:r>
              <a:rPr lang="es-ES" sz="1800" dirty="0" smtClean="0"/>
              <a:t>”.</a:t>
            </a:r>
            <a:endParaRPr lang="es-ES" sz="1800" dirty="0"/>
          </a:p>
        </p:txBody>
      </p:sp>
      <p:sp>
        <p:nvSpPr>
          <p:cNvPr id="2" name="Rectángulo 1"/>
          <p:cNvSpPr/>
          <p:nvPr/>
        </p:nvSpPr>
        <p:spPr>
          <a:xfrm>
            <a:off x="261898" y="5838475"/>
            <a:ext cx="366654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b="1" dirty="0">
                <a:solidFill>
                  <a:srgbClr val="FF0000"/>
                </a:solidFill>
                <a:latin typeface="Arial Narrow" panose="020B0606020202030204" pitchFamily="34" charset="0"/>
              </a:rPr>
              <a:t>ATENCIÓN: LA SOLICITUD DE ADMISIÓN NO ES UNA MATRÍCULA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327396" y="154929"/>
            <a:ext cx="517041" cy="7311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688" y="1350595"/>
            <a:ext cx="5316519" cy="264343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596" y="476672"/>
            <a:ext cx="1059880" cy="38541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07504" y="2064916"/>
            <a:ext cx="165618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A</a:t>
            </a:r>
            <a:r>
              <a:rPr lang="es-ES" sz="1800" dirty="0" smtClean="0"/>
              <a:t>cceso a la plataforma con usuario y contraseña</a:t>
            </a:r>
            <a:endParaRPr lang="es-ES" sz="1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644009" y="1556792"/>
            <a:ext cx="439248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Las claves de acceso a la plataforma Educamos se pueden solicitar en cualquier centro educativo.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14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23528" y="1323373"/>
            <a:ext cx="7056784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</a:rPr>
              <a:t>Hacemos clic en nuestra convocatoria</a:t>
            </a:r>
            <a:endParaRPr lang="es-E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416939" y="5922948"/>
            <a:ext cx="518900" cy="73380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081696"/>
            <a:ext cx="8449461" cy="2694607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539552" y="2780928"/>
            <a:ext cx="93610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3419872" y="2204864"/>
            <a:ext cx="3096344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derecha 9"/>
          <p:cNvSpPr/>
          <p:nvPr/>
        </p:nvSpPr>
        <p:spPr>
          <a:xfrm>
            <a:off x="107504" y="4365104"/>
            <a:ext cx="432048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 izquierda 11"/>
          <p:cNvSpPr/>
          <p:nvPr/>
        </p:nvSpPr>
        <p:spPr>
          <a:xfrm>
            <a:off x="7020272" y="4365104"/>
            <a:ext cx="576064" cy="21602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Proceso 14"/>
          <p:cNvSpPr/>
          <p:nvPr/>
        </p:nvSpPr>
        <p:spPr>
          <a:xfrm>
            <a:off x="539552" y="4293096"/>
            <a:ext cx="3816424" cy="288032"/>
          </a:xfrm>
          <a:prstGeom prst="flowChartProcess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7" name="Conector recto de flecha 16"/>
          <p:cNvCxnSpPr/>
          <p:nvPr/>
        </p:nvCxnSpPr>
        <p:spPr>
          <a:xfrm flipV="1">
            <a:off x="5885463" y="4549854"/>
            <a:ext cx="936104" cy="792088"/>
          </a:xfrm>
          <a:prstGeom prst="straightConnector1">
            <a:avLst/>
          </a:prstGeom>
          <a:ln w="5715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1979712" y="5341942"/>
            <a:ext cx="6120680" cy="83099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</a:rPr>
              <a:t>Seleccionamos para elegir el alumno/a y abrir el formulario de solicitud.</a:t>
            </a:r>
            <a:endParaRPr lang="es-E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331640" y="323280"/>
            <a:ext cx="6048672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SELECCIÓN DE CONVOCATORIA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982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3779913" y="5550874"/>
            <a:ext cx="5300948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800" b="1" dirty="0" smtClean="0">
                <a:solidFill>
                  <a:srgbClr val="002060"/>
                </a:solidFill>
              </a:rPr>
              <a:t>Si nuestro/a hijo/a </a:t>
            </a:r>
            <a:r>
              <a:rPr lang="es-ES" sz="1800" b="1" dirty="0" smtClean="0">
                <a:solidFill>
                  <a:srgbClr val="FF0000"/>
                </a:solidFill>
              </a:rPr>
              <a:t>NO</a:t>
            </a:r>
            <a:r>
              <a:rPr lang="es-ES" sz="1800" b="1" dirty="0" smtClean="0">
                <a:solidFill>
                  <a:srgbClr val="002060"/>
                </a:solidFill>
              </a:rPr>
              <a:t> está escolarizado/a</a:t>
            </a:r>
            <a:r>
              <a:rPr lang="es-ES" sz="1800" dirty="0" smtClean="0">
                <a:solidFill>
                  <a:srgbClr val="002060"/>
                </a:solidFill>
              </a:rPr>
              <a:t>, pulsamos sobre el </a:t>
            </a:r>
            <a:r>
              <a:rPr lang="es-ES" sz="1800" b="1" u="sng" dirty="0" smtClean="0">
                <a:solidFill>
                  <a:srgbClr val="002060"/>
                </a:solidFill>
              </a:rPr>
              <a:t>“muñeco”</a:t>
            </a:r>
            <a:r>
              <a:rPr lang="es-ES" sz="1800" u="sng" dirty="0" smtClean="0">
                <a:solidFill>
                  <a:srgbClr val="002060"/>
                </a:solidFill>
              </a:rPr>
              <a:t> </a:t>
            </a:r>
            <a:r>
              <a:rPr lang="es-ES" sz="1800" dirty="0" smtClean="0">
                <a:solidFill>
                  <a:srgbClr val="002060"/>
                </a:solidFill>
              </a:rPr>
              <a:t>de la parte superior derecha. </a:t>
            </a:r>
            <a:endParaRPr lang="es-ES" sz="1800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6874" y="4243748"/>
            <a:ext cx="5225205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002060"/>
                </a:solidFill>
              </a:rPr>
              <a:t>Si nuestro/a hijo/a </a:t>
            </a:r>
            <a:r>
              <a:rPr lang="es-ES" sz="1800" b="1" dirty="0" smtClean="0">
                <a:solidFill>
                  <a:srgbClr val="002060"/>
                </a:solidFill>
              </a:rPr>
              <a:t> ya está escolarizado/a </a:t>
            </a:r>
            <a:r>
              <a:rPr lang="es-ES" sz="1800" dirty="0" smtClean="0">
                <a:solidFill>
                  <a:srgbClr val="002060"/>
                </a:solidFill>
              </a:rPr>
              <a:t>en un centro educativo de CLM aparece en el listado y pulsamos sobre el candidato/a.</a:t>
            </a:r>
            <a:endParaRPr lang="es-ES" sz="1800" dirty="0">
              <a:solidFill>
                <a:srgbClr val="00206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0962">
            <a:off x="175676" y="6020821"/>
            <a:ext cx="449430" cy="635561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848579" y="3252870"/>
            <a:ext cx="144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	</a:t>
            </a:r>
            <a:endParaRPr lang="es-ES" sz="1200" b="1" dirty="0">
              <a:solidFill>
                <a:srgbClr val="FF000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76926" y="693960"/>
            <a:ext cx="5544616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SELECCIÓN DEL ALUMNO/A CANDIDATO/A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456" y="1530429"/>
            <a:ext cx="8484023" cy="175087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0610" y="1189532"/>
            <a:ext cx="1104900" cy="923925"/>
          </a:xfrm>
          <a:prstGeom prst="rect">
            <a:avLst/>
          </a:prstGeom>
        </p:spPr>
      </p:pic>
      <p:cxnSp>
        <p:nvCxnSpPr>
          <p:cNvPr id="19" name="Conector recto de flecha 18"/>
          <p:cNvCxnSpPr/>
          <p:nvPr/>
        </p:nvCxnSpPr>
        <p:spPr>
          <a:xfrm flipV="1">
            <a:off x="7000123" y="1781070"/>
            <a:ext cx="1259248" cy="37256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655527" y="2790059"/>
            <a:ext cx="72008" cy="14048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1391" y="5401692"/>
            <a:ext cx="8614806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2060"/>
                </a:solidFill>
              </a:rPr>
              <a:t>- </a:t>
            </a:r>
            <a:r>
              <a:rPr lang="es-ES" b="1" dirty="0" smtClean="0">
                <a:solidFill>
                  <a:srgbClr val="002060"/>
                </a:solidFill>
              </a:rPr>
              <a:t>Si es alumnado de CLM </a:t>
            </a:r>
            <a:r>
              <a:rPr lang="es-ES" dirty="0" smtClean="0">
                <a:solidFill>
                  <a:srgbClr val="002060"/>
                </a:solidFill>
              </a:rPr>
              <a:t>aparecen automáticamente todos los campos rellenos, incluido el centro en el que está actualmente matriculado/a.</a:t>
            </a:r>
          </a:p>
          <a:p>
            <a:r>
              <a:rPr lang="es-ES" dirty="0" smtClean="0">
                <a:solidFill>
                  <a:srgbClr val="002060"/>
                </a:solidFill>
              </a:rPr>
              <a:t>- </a:t>
            </a:r>
            <a:r>
              <a:rPr lang="es-ES" b="1" dirty="0" smtClean="0">
                <a:solidFill>
                  <a:srgbClr val="002060"/>
                </a:solidFill>
              </a:rPr>
              <a:t>Si aún NO está escolarizado/a en CLM</a:t>
            </a:r>
            <a:r>
              <a:rPr lang="es-ES" dirty="0" smtClean="0">
                <a:solidFill>
                  <a:srgbClr val="002060"/>
                </a:solidFill>
              </a:rPr>
              <a:t>, incluidos los alumnos/as de 3 años, </a:t>
            </a:r>
            <a:r>
              <a:rPr lang="es-ES" dirty="0">
                <a:solidFill>
                  <a:srgbClr val="002060"/>
                </a:solidFill>
              </a:rPr>
              <a:t>debemos ir cumplimentando todos </a:t>
            </a:r>
            <a:r>
              <a:rPr lang="es-ES" dirty="0" smtClean="0">
                <a:solidFill>
                  <a:srgbClr val="002060"/>
                </a:solidFill>
              </a:rPr>
              <a:t>los </a:t>
            </a:r>
            <a:r>
              <a:rPr lang="es-ES" dirty="0">
                <a:solidFill>
                  <a:srgbClr val="002060"/>
                </a:solidFill>
              </a:rPr>
              <a:t>datos. </a:t>
            </a:r>
            <a:endParaRPr lang="es-ES" dirty="0" smtClean="0">
              <a:solidFill>
                <a:srgbClr val="00206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86315"/>
            <a:ext cx="8510281" cy="4641355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687028" y="1772816"/>
            <a:ext cx="936104" cy="2240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Elipse 3"/>
          <p:cNvSpPr/>
          <p:nvPr/>
        </p:nvSpPr>
        <p:spPr>
          <a:xfrm>
            <a:off x="647564" y="2840287"/>
            <a:ext cx="1908212" cy="3377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4981416" y="4408466"/>
            <a:ext cx="28803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Muy importante el correo electrónico para notificaciones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3913512" y="4210762"/>
            <a:ext cx="1110565" cy="370366"/>
          </a:xfrm>
          <a:prstGeom prst="straightConnector1">
            <a:avLst/>
          </a:prstGeom>
          <a:ln w="57150">
            <a:solidFill>
              <a:srgbClr val="FF0000">
                <a:alpha val="6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4055867" y="3597197"/>
            <a:ext cx="922887" cy="1042102"/>
          </a:xfrm>
          <a:prstGeom prst="straightConnector1">
            <a:avLst/>
          </a:prstGeom>
          <a:ln w="57150">
            <a:solidFill>
              <a:srgbClr val="FF0000">
                <a:alpha val="6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11560" y="4581128"/>
            <a:ext cx="1800201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566772" y="102131"/>
            <a:ext cx="423602" cy="59903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767959" y="216983"/>
            <a:ext cx="3294492" cy="369332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FORMULARIO DE </a:t>
            </a:r>
            <a:r>
              <a:rPr lang="es-ES" b="1" dirty="0" smtClean="0">
                <a:solidFill>
                  <a:schemeClr val="bg1"/>
                </a:solidFill>
              </a:rPr>
              <a:t>SOLICITUD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3089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87765" y="3572609"/>
            <a:ext cx="8764719" cy="32008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rgbClr val="002060"/>
                </a:solidFill>
              </a:rPr>
              <a:t>	En este apartado indicaremos </a:t>
            </a:r>
            <a:r>
              <a:rPr lang="es-ES" sz="2000" b="1" dirty="0" smtClean="0">
                <a:solidFill>
                  <a:srgbClr val="002060"/>
                </a:solidFill>
              </a:rPr>
              <a:t> etapa, curso y centros </a:t>
            </a:r>
            <a:r>
              <a:rPr lang="es-ES" sz="2000" dirty="0" smtClean="0">
                <a:solidFill>
                  <a:srgbClr val="002060"/>
                </a:solidFill>
              </a:rPr>
              <a:t>educativos por orden de prioridad y si solicitamos </a:t>
            </a:r>
            <a:r>
              <a:rPr lang="es-ES" sz="2000" b="1" dirty="0" smtClean="0">
                <a:solidFill>
                  <a:srgbClr val="002060"/>
                </a:solidFill>
              </a:rPr>
              <a:t>enseñanza bilingüe. </a:t>
            </a:r>
          </a:p>
          <a:p>
            <a:pPr algn="ctr"/>
            <a:r>
              <a:rPr lang="es-ES" sz="2000" b="1" u="sng" dirty="0" smtClean="0">
                <a:solidFill>
                  <a:srgbClr val="002060"/>
                </a:solidFill>
              </a:rPr>
              <a:t>Se debe elegir el nivel siguiente al que se está cursando, de lo contrario la solicitud se desestimará</a:t>
            </a:r>
            <a:endParaRPr lang="es-ES" sz="2000" b="1" u="sng" dirty="0">
              <a:solidFill>
                <a:srgbClr val="002060"/>
              </a:solidFill>
            </a:endParaRPr>
          </a:p>
          <a:p>
            <a:endParaRPr lang="es-ES" sz="2000" b="1" u="sng" dirty="0" smtClean="0">
              <a:solidFill>
                <a:srgbClr val="002060"/>
              </a:solidFill>
            </a:endParaRPr>
          </a:p>
          <a:p>
            <a:r>
              <a:rPr lang="es-ES" sz="2000" b="1" u="sng" dirty="0" smtClean="0">
                <a:solidFill>
                  <a:srgbClr val="002060"/>
                </a:solidFill>
              </a:rPr>
              <a:t>Se recomienda completar los 6 centros</a:t>
            </a:r>
            <a:r>
              <a:rPr lang="es-ES" sz="2000" b="1" dirty="0" smtClean="0">
                <a:solidFill>
                  <a:srgbClr val="002060"/>
                </a:solidFill>
              </a:rPr>
              <a:t>, </a:t>
            </a:r>
            <a:r>
              <a:rPr lang="es-ES" sz="2000" dirty="0" smtClean="0">
                <a:solidFill>
                  <a:srgbClr val="002060"/>
                </a:solidFill>
              </a:rPr>
              <a:t>ya que, de lo contrario, nos podrían asignar uno no elegido.</a:t>
            </a:r>
            <a:endParaRPr lang="es-ES" sz="2200" dirty="0" smtClean="0">
              <a:solidFill>
                <a:srgbClr val="002060"/>
              </a:solidFill>
            </a:endParaRPr>
          </a:p>
          <a:p>
            <a:r>
              <a:rPr lang="es-ES" sz="1800" b="1" u="sng" dirty="0" smtClean="0">
                <a:solidFill>
                  <a:srgbClr val="002060"/>
                </a:solidFill>
              </a:rPr>
              <a:t>Para cambios de centro </a:t>
            </a:r>
            <a:r>
              <a:rPr lang="es-ES" sz="1800" dirty="0" smtClean="0">
                <a:solidFill>
                  <a:srgbClr val="002060"/>
                </a:solidFill>
              </a:rPr>
              <a:t>deberemos marcar “</a:t>
            </a:r>
            <a:r>
              <a:rPr lang="es-ES" sz="1800" b="1" dirty="0" smtClean="0">
                <a:solidFill>
                  <a:srgbClr val="002060"/>
                </a:solidFill>
              </a:rPr>
              <a:t>SI o NO </a:t>
            </a:r>
            <a:r>
              <a:rPr lang="es-ES" sz="1800" b="1" i="1" dirty="0" smtClean="0">
                <a:solidFill>
                  <a:srgbClr val="002060"/>
                </a:solidFill>
              </a:rPr>
              <a:t>deseo permanecer en mi centro de procedencia</a:t>
            </a:r>
            <a:r>
              <a:rPr lang="es-ES" sz="1800" dirty="0" smtClean="0">
                <a:solidFill>
                  <a:srgbClr val="002060"/>
                </a:solidFill>
              </a:rPr>
              <a:t>”, ya que me pueden asignar un centro que no he solicitado si por baremo o vacantes no me asignan el centro deseado.</a:t>
            </a:r>
          </a:p>
          <a:p>
            <a:endParaRPr lang="es-ES" sz="800" dirty="0">
              <a:solidFill>
                <a:srgbClr val="00206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70" y="744557"/>
            <a:ext cx="8748464" cy="2585093"/>
          </a:xfrm>
          <a:prstGeom prst="rect">
            <a:avLst/>
          </a:prstGeom>
        </p:spPr>
      </p:pic>
      <p:cxnSp>
        <p:nvCxnSpPr>
          <p:cNvPr id="6" name="Conector angular 5"/>
          <p:cNvCxnSpPr/>
          <p:nvPr/>
        </p:nvCxnSpPr>
        <p:spPr>
          <a:xfrm rot="16200000" flipV="1">
            <a:off x="-1345938" y="4549347"/>
            <a:ext cx="3001296" cy="80963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114228" y="1776719"/>
            <a:ext cx="4293774" cy="322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114228" y="2925488"/>
            <a:ext cx="5013854" cy="2874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526106" y="167438"/>
            <a:ext cx="358399" cy="506830"/>
          </a:xfrm>
          <a:prstGeom prst="rect">
            <a:avLst/>
          </a:prstGeom>
        </p:spPr>
      </p:pic>
      <p:sp>
        <p:nvSpPr>
          <p:cNvPr id="2" name="Elipse 1"/>
          <p:cNvSpPr/>
          <p:nvPr/>
        </p:nvSpPr>
        <p:spPr>
          <a:xfrm>
            <a:off x="7884368" y="1725148"/>
            <a:ext cx="95506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/>
          <p:cNvCxnSpPr/>
          <p:nvPr/>
        </p:nvCxnSpPr>
        <p:spPr>
          <a:xfrm>
            <a:off x="195192" y="1207955"/>
            <a:ext cx="103426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3131840" y="1207955"/>
            <a:ext cx="1071736" cy="83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7361132" y="1211221"/>
            <a:ext cx="1364595" cy="102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5580112" y="1722501"/>
            <a:ext cx="648072" cy="3382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>
            <a:off x="613398" y="4231884"/>
            <a:ext cx="7920880" cy="7158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1835696" y="201014"/>
            <a:ext cx="5328592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SELECCIÓN DE CURSO Y CENTRO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449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" grpId="0" animBg="1"/>
      <p:bldP spid="19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18" y="2008930"/>
            <a:ext cx="8271258" cy="2763762"/>
          </a:xfrm>
          <a:prstGeom prst="rect">
            <a:avLst/>
          </a:prstGeom>
        </p:spPr>
      </p:pic>
      <p:sp>
        <p:nvSpPr>
          <p:cNvPr id="4" name="Elipse 3"/>
          <p:cNvSpPr/>
          <p:nvPr/>
        </p:nvSpPr>
        <p:spPr>
          <a:xfrm>
            <a:off x="5010428" y="2211563"/>
            <a:ext cx="576064" cy="3081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" name="Conector recto 5"/>
          <p:cNvCxnSpPr/>
          <p:nvPr/>
        </p:nvCxnSpPr>
        <p:spPr>
          <a:xfrm>
            <a:off x="1403648" y="2420888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391725" y="3301471"/>
            <a:ext cx="151216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32" y="3899301"/>
            <a:ext cx="3844687" cy="67606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690283" y="3757149"/>
            <a:ext cx="41859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Poner parte del nombre propio de la vía, sin escribir calle, avenida…y luego seleccionar en el cuadro siguiente.</a:t>
            </a:r>
            <a:endParaRPr lang="es-ES" b="1" dirty="0">
              <a:solidFill>
                <a:srgbClr val="FF0000"/>
              </a:solidFill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793740" y="3787346"/>
            <a:ext cx="1008112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2049011" y="3987982"/>
            <a:ext cx="693230" cy="19726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1836188" y="4912832"/>
            <a:ext cx="57601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Hacer clic sobre la vía seleccionada para que aparezca grabada en el recuadro de abajo y </a:t>
            </a:r>
            <a:r>
              <a:rPr lang="es-ES" sz="1200" b="1" dirty="0">
                <a:solidFill>
                  <a:srgbClr val="FF0000"/>
                </a:solidFill>
              </a:rPr>
              <a:t>después completar con nº/piso/…y código postal.</a:t>
            </a:r>
          </a:p>
          <a:p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22" name="Conector recto de flecha 21"/>
          <p:cNvCxnSpPr/>
          <p:nvPr/>
        </p:nvCxnSpPr>
        <p:spPr>
          <a:xfrm>
            <a:off x="2691408" y="4690837"/>
            <a:ext cx="0" cy="30338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e 23"/>
          <p:cNvSpPr/>
          <p:nvPr/>
        </p:nvSpPr>
        <p:spPr>
          <a:xfrm>
            <a:off x="1967315" y="4393501"/>
            <a:ext cx="1669074" cy="297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/>
          <p:cNvSpPr txBox="1"/>
          <p:nvPr/>
        </p:nvSpPr>
        <p:spPr>
          <a:xfrm>
            <a:off x="4060800" y="761590"/>
            <a:ext cx="5256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El domicilio que hay que alegar es en el que está empadronado el alumno/a con sus progenitores o tutores/as legales. </a:t>
            </a:r>
            <a:r>
              <a:rPr lang="es-ES" sz="1600" b="1" dirty="0" smtClean="0">
                <a:solidFill>
                  <a:srgbClr val="C00000"/>
                </a:solidFill>
              </a:rPr>
              <a:t>Si el domicilio de ambos </a:t>
            </a:r>
            <a:r>
              <a:rPr lang="es-ES" sz="1600" b="1" u="sng" dirty="0" smtClean="0">
                <a:solidFill>
                  <a:srgbClr val="C00000"/>
                </a:solidFill>
              </a:rPr>
              <a:t>no coincide </a:t>
            </a:r>
            <a:r>
              <a:rPr lang="es-ES" sz="1600" b="1" dirty="0" smtClean="0"/>
              <a:t>debemos indicar con cuál de ellos está empadronado/a.</a:t>
            </a:r>
            <a:endParaRPr lang="es-ES" sz="1600" b="1" dirty="0"/>
          </a:p>
        </p:txBody>
      </p:sp>
      <p:sp>
        <p:nvSpPr>
          <p:cNvPr id="30" name="CuadroTexto 29"/>
          <p:cNvSpPr txBox="1"/>
          <p:nvPr/>
        </p:nvSpPr>
        <p:spPr>
          <a:xfrm>
            <a:off x="428727" y="5622604"/>
            <a:ext cx="8282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Hay que cumplimentar </a:t>
            </a:r>
            <a:r>
              <a:rPr lang="es-ES" sz="1600" b="1" u="sng" dirty="0" smtClean="0">
                <a:solidFill>
                  <a:srgbClr val="FF0000"/>
                </a:solidFill>
              </a:rPr>
              <a:t>por orden</a:t>
            </a:r>
            <a:r>
              <a:rPr lang="es-ES" sz="1600" b="1" dirty="0" smtClean="0"/>
              <a:t>, Provincia/Municipio y Localidad y aparecerán todas las calles correspondientes a la localidad. Seleccionar en el recuadro la que corresponda.</a:t>
            </a:r>
            <a:endParaRPr lang="es-ES" sz="1600" b="1" dirty="0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6876256" y="1910181"/>
            <a:ext cx="206515" cy="180685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185892" y="75902"/>
            <a:ext cx="2657916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CRITERIOS</a:t>
            </a:r>
            <a:endParaRPr lang="es-E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269933" y="910014"/>
            <a:ext cx="35099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Rellenar si existen hermanos/as/padres o madres que </a:t>
            </a:r>
            <a:r>
              <a:rPr lang="es-ES" sz="1600" b="1" u="sng" dirty="0" smtClean="0"/>
              <a:t>estudien o trabajen en los centros solicitados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cxnSp>
        <p:nvCxnSpPr>
          <p:cNvPr id="37" name="Conector angular 36"/>
          <p:cNvCxnSpPr>
            <a:stCxn id="35" idx="1"/>
          </p:cNvCxnSpPr>
          <p:nvPr/>
        </p:nvCxnSpPr>
        <p:spPr>
          <a:xfrm rot="10800000" flipH="1" flipV="1">
            <a:off x="269933" y="1422513"/>
            <a:ext cx="121790" cy="1206631"/>
          </a:xfrm>
          <a:prstGeom prst="bentConnector4">
            <a:avLst>
              <a:gd name="adj1" fmla="val -187700"/>
              <a:gd name="adj2" fmla="val 71237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/>
          <p:cNvSpPr txBox="1"/>
          <p:nvPr/>
        </p:nvSpPr>
        <p:spPr>
          <a:xfrm>
            <a:off x="2843808" y="260648"/>
            <a:ext cx="61206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Es obligatorio marcar SI o NO y rellenar lo correspondiente</a:t>
            </a:r>
            <a:endParaRPr lang="es-ES" sz="1600" b="1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468629" y="5996455"/>
            <a:ext cx="467243" cy="6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3484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8" grpId="0" animBg="1"/>
      <p:bldP spid="24" grpId="0" animBg="1"/>
      <p:bldP spid="28" grpId="0"/>
      <p:bldP spid="30" grpId="0"/>
      <p:bldP spid="35" grpId="0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87337" y="1645654"/>
            <a:ext cx="86756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s-ES" altLang="es-E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Decreto 126/2021</a:t>
            </a:r>
            <a:r>
              <a:rPr kumimoji="0" lang="es-ES" alt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,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</a:t>
            </a:r>
            <a:r>
              <a:rPr kumimoji="0" lang="es-ES" alt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28 de diciembre</a:t>
            </a:r>
            <a:r>
              <a:rPr kumimoji="0" lang="es-ES" alt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(DOCM de 10 de enero de 2022).</a:t>
            </a: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2231900" y="404664"/>
            <a:ext cx="4753224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Times New Roman" panose="02020603050405020304" pitchFamily="18" charset="0"/>
              </a:rPr>
              <a:t>NORMATIVA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19465" y="2998627"/>
            <a:ext cx="8569325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ES" altLang="es-ES" sz="2400" b="1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Resolución</a:t>
            </a:r>
            <a:r>
              <a:rPr kumimoji="0" lang="es-ES" altLang="es-ES" sz="2400" b="0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s-ES" altLang="es-ES" sz="2400" b="1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</a:t>
            </a:r>
            <a:r>
              <a:rPr lang="es-ES" altLang="es-ES" sz="2400" b="1" strike="sngStrike" dirty="0" smtClean="0">
                <a:latin typeface="Arial Narrow" panose="020B0606020202030204" pitchFamily="34" charset="0"/>
                <a:cs typeface="Times New Roman" pitchFamily="18" charset="0"/>
              </a:rPr>
              <a:t>24</a:t>
            </a:r>
            <a:r>
              <a:rPr kumimoji="0" lang="es-ES" altLang="es-ES" sz="2400" b="1" i="0" u="none" strike="sng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de enero </a:t>
            </a:r>
            <a:r>
              <a:rPr kumimoji="0" lang="es-ES" altLang="es-ES" sz="2400" b="1" i="0" u="none" strike="sng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</a:t>
            </a:r>
            <a:r>
              <a:rPr kumimoji="0" lang="es-ES" altLang="es-ES" sz="2400" b="1" i="0" u="none" strike="sng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2022</a:t>
            </a:r>
            <a:r>
              <a:rPr kumimoji="0" lang="es-ES" alt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, </a:t>
            </a:r>
            <a:r>
              <a:rPr kumimoji="0" lang="es-ES" altLang="es-ES" sz="2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por la que se publica la convocatoria de admisión de alumnado para el curso </a:t>
            </a:r>
            <a:r>
              <a:rPr kumimoji="0" lang="es-ES" altLang="es-E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2022/23</a:t>
            </a:r>
            <a:r>
              <a:rPr kumimoji="0" lang="es-ES" altLang="es-ES" sz="2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para </a:t>
            </a:r>
            <a:r>
              <a:rPr kumimoji="0" lang="es-ES" altLang="es-E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ENSEÑANZAS OBLIGATORIAS</a:t>
            </a:r>
            <a:endParaRPr kumimoji="0" lang="es-ES" altLang="es-E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 Narrow" panose="020B0606020202030204" pitchFamily="34" charset="0"/>
              <a:ea typeface="+mn-ea"/>
              <a:cs typeface="Times New Roman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Tx/>
              <a:buNone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	</a:t>
            </a:r>
            <a:r>
              <a:rPr kumimoji="0" lang="es-ES" altLang="es-E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Calendario de admisión, procesos y documentos a aportar en los criterios de baremo</a:t>
            </a:r>
            <a:r>
              <a:rPr kumimoji="0" lang="es-ES" alt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Tx/>
              <a:buNone/>
              <a:tabLst/>
              <a:defRPr/>
            </a:pPr>
            <a:endParaRPr kumimoji="0" lang="es-ES" altLang="es-E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Resoluciones </a:t>
            </a:r>
            <a:r>
              <a:rPr kumimoji="0" lang="es-ES" altLang="es-E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Provinciales </a:t>
            </a:r>
            <a:r>
              <a:rPr kumimoji="0" lang="es-ES" alt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cada </a:t>
            </a:r>
            <a:r>
              <a:rPr kumimoji="0" lang="es-ES" alt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Delegación Provincial.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Tx/>
              <a:buNone/>
              <a:tabLst/>
              <a:defRPr/>
            </a:pPr>
            <a:r>
              <a:rPr kumimoji="0" lang="es-ES" alt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	</a:t>
            </a:r>
            <a:r>
              <a:rPr kumimoji="0" lang="es-ES" altLang="es-E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Áreas </a:t>
            </a:r>
            <a:r>
              <a:rPr kumimoji="0" lang="es-ES" alt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influencia</a:t>
            </a:r>
            <a:r>
              <a:rPr kumimoji="0" lang="es-ES" alt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, </a:t>
            </a:r>
            <a:r>
              <a:rPr kumimoji="0" lang="es-ES" alt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centros adscritos</a:t>
            </a:r>
            <a:r>
              <a:rPr kumimoji="0" lang="es-ES" altLang="es-ES" sz="18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y </a:t>
            </a:r>
            <a:r>
              <a:rPr kumimoji="0" lang="es-ES" altLang="es-E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vacantes provisionales</a:t>
            </a:r>
            <a:r>
              <a:rPr kumimoji="0" lang="es-ES" alt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Tx/>
              <a:buNone/>
              <a:tabLst/>
              <a:defRPr/>
            </a:pPr>
            <a:endParaRPr kumimoji="0" lang="es-ES" altLang="es-ES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Tx/>
              <a:buNone/>
              <a:tabLst/>
              <a:defRPr/>
            </a:pPr>
            <a:r>
              <a:rPr kumimoji="0" lang="es-ES" alt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Publicaciones Provinciales y toda la información del proceso en el </a:t>
            </a:r>
            <a:r>
              <a:rPr kumimoji="0" lang="es-ES" altLang="es-ES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Portal de Educación:</a:t>
            </a:r>
            <a:r>
              <a:rPr kumimoji="0" lang="es-ES" alt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s-ES" alt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educa.jccm.es</a:t>
            </a:r>
            <a:endParaRPr kumimoji="0" lang="es-ES" altLang="es-E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5255">
            <a:off x="269256" y="200084"/>
            <a:ext cx="607741" cy="8594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57818" y="2167630"/>
            <a:ext cx="8202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ES" altLang="es-ES" sz="2400" b="1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Orden </a:t>
            </a:r>
            <a:r>
              <a:rPr lang="es-ES" altLang="es-ES" sz="2400" b="1" dirty="0" smtClean="0">
                <a:latin typeface="Arial Narrow" panose="020B0606020202030204" pitchFamily="34" charset="0"/>
                <a:cs typeface="Times New Roman" pitchFamily="18" charset="0"/>
              </a:rPr>
              <a:t>12</a:t>
            </a:r>
            <a:r>
              <a:rPr kumimoji="0" lang="es-ES" altLang="es-ES" sz="2400" b="1" i="0" u="non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/2022</a:t>
            </a:r>
            <a:r>
              <a:rPr kumimoji="0" lang="es-ES" altLang="es-ES" sz="2400" b="1" i="0" u="non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, </a:t>
            </a:r>
            <a:r>
              <a:rPr kumimoji="0" lang="es-ES" altLang="es-ES" sz="2400" b="1" i="0" u="non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de </a:t>
            </a:r>
            <a:r>
              <a:rPr kumimoji="0" lang="es-ES" altLang="es-ES" sz="2400" b="1" i="0" u="non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18 </a:t>
            </a:r>
            <a:r>
              <a:rPr kumimoji="0" lang="es-ES" altLang="es-ES" sz="2400" b="1" i="0" u="non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de enero (DOCM de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24</a:t>
            </a:r>
            <a:r>
              <a:rPr kumimoji="0" lang="es-ES" altLang="es-ES" sz="2400" b="1" i="0" u="non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kumimoji="0" lang="es-ES" altLang="es-ES" sz="2400" b="1" i="0" u="non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itchFamily="18" charset="0"/>
              </a:rPr>
              <a:t>de enero) 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 desarrollo del </a:t>
            </a:r>
            <a:r>
              <a:rPr kumimoji="0" lang="es-ES" alt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itchFamily="18" charset="0"/>
              </a:rPr>
              <a:t>Decreto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.</a:t>
            </a:r>
            <a:endParaRPr kumimoji="0" lang="es-ES" alt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3898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92914" y="221633"/>
            <a:ext cx="694889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Debemos marcar </a:t>
            </a:r>
            <a:r>
              <a:rPr lang="es-ES" sz="2000" b="1" dirty="0" smtClean="0">
                <a:solidFill>
                  <a:srgbClr val="FF0066"/>
                </a:solidFill>
              </a:rPr>
              <a:t>SI – NO </a:t>
            </a: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en cada criterio y en caso afirmativo, rellenar los formularios que se desplieguen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82" y="4956418"/>
            <a:ext cx="6305550" cy="4762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699792" y="5391483"/>
            <a:ext cx="60666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 smtClean="0">
                <a:solidFill>
                  <a:srgbClr val="002060"/>
                </a:solidFill>
              </a:rPr>
              <a:t>Si el alumno/a está matriculado/a en un conservatorio de Música o Danza de CLM </a:t>
            </a:r>
            <a:r>
              <a:rPr lang="es-ES" sz="1600" b="1" u="sng" dirty="0" smtClean="0">
                <a:solidFill>
                  <a:srgbClr val="002060"/>
                </a:solidFill>
              </a:rPr>
              <a:t>aparecerá por defecto </a:t>
            </a:r>
            <a:r>
              <a:rPr lang="es-ES" sz="1600" b="1" dirty="0" smtClean="0">
                <a:solidFill>
                  <a:srgbClr val="002060"/>
                </a:solidFill>
              </a:rPr>
              <a:t>el centro y nivel, sólo hay que marcar </a:t>
            </a:r>
            <a:r>
              <a:rPr lang="es-ES" sz="1600" b="1" dirty="0" smtClean="0">
                <a:solidFill>
                  <a:srgbClr val="C00000"/>
                </a:solidFill>
              </a:rPr>
              <a:t>Si o NO </a:t>
            </a:r>
            <a:r>
              <a:rPr lang="es-ES" sz="1600" b="1" dirty="0" smtClean="0">
                <a:solidFill>
                  <a:srgbClr val="002060"/>
                </a:solidFill>
              </a:rPr>
              <a:t>en caso de solicitar </a:t>
            </a:r>
            <a:r>
              <a:rPr lang="es-ES" sz="1600" b="1" u="sng" dirty="0" smtClean="0">
                <a:solidFill>
                  <a:srgbClr val="002060"/>
                </a:solidFill>
              </a:rPr>
              <a:t>simultaneidad con la ESO </a:t>
            </a:r>
            <a:r>
              <a:rPr lang="es-ES" sz="1600" b="1" dirty="0" smtClean="0">
                <a:solidFill>
                  <a:srgbClr val="002060"/>
                </a:solidFill>
              </a:rPr>
              <a:t>en los centros establecidos en las Resoluciones Provinciales.</a:t>
            </a:r>
            <a:endParaRPr lang="es-ES" sz="1600" b="1" dirty="0">
              <a:solidFill>
                <a:srgbClr val="00206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68196" y="5979119"/>
            <a:ext cx="226646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</a:rPr>
              <a:t>Por último marcar la declaración de veracidad</a:t>
            </a:r>
            <a:endParaRPr lang="es-ES" sz="1600" b="1" dirty="0">
              <a:solidFill>
                <a:srgbClr val="FF0000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>
            <a:off x="467544" y="5179579"/>
            <a:ext cx="294363" cy="89421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350987" y="152566"/>
            <a:ext cx="529960" cy="74944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171" y="1057764"/>
            <a:ext cx="7504659" cy="3841021"/>
          </a:xfrm>
          <a:prstGeom prst="rect">
            <a:avLst/>
          </a:prstGeom>
        </p:spPr>
      </p:pic>
      <p:cxnSp>
        <p:nvCxnSpPr>
          <p:cNvPr id="13" name="Conector angular 12"/>
          <p:cNvCxnSpPr/>
          <p:nvPr/>
        </p:nvCxnSpPr>
        <p:spPr>
          <a:xfrm rot="16200000" flipV="1">
            <a:off x="6895546" y="4420778"/>
            <a:ext cx="2119475" cy="1581986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6012160" y="1045703"/>
            <a:ext cx="720080" cy="27311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5567941" y="1304022"/>
            <a:ext cx="703718" cy="197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3132687" y="1675516"/>
            <a:ext cx="689992" cy="254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2684234" y="2078193"/>
            <a:ext cx="576064" cy="1675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>
            <a:off x="2888263" y="2426154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/>
        </p:nvSpPr>
        <p:spPr>
          <a:xfrm>
            <a:off x="1763688" y="2768703"/>
            <a:ext cx="576064" cy="2592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3217858" y="3055269"/>
            <a:ext cx="720080" cy="251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1814306" y="3670788"/>
            <a:ext cx="644905" cy="1746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/>
        </p:nvSpPr>
        <p:spPr>
          <a:xfrm>
            <a:off x="3936501" y="3261401"/>
            <a:ext cx="720080" cy="223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>
            <a:off x="4210085" y="4699033"/>
            <a:ext cx="720080" cy="223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/>
        </p:nvSpPr>
        <p:spPr>
          <a:xfrm>
            <a:off x="4411301" y="4152033"/>
            <a:ext cx="720080" cy="223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" name="Conector recto 24"/>
          <p:cNvCxnSpPr/>
          <p:nvPr/>
        </p:nvCxnSpPr>
        <p:spPr>
          <a:xfrm>
            <a:off x="1331720" y="1268760"/>
            <a:ext cx="805038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321284" y="1483212"/>
            <a:ext cx="1418770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ector recto 1023"/>
          <p:cNvCxnSpPr/>
          <p:nvPr/>
        </p:nvCxnSpPr>
        <p:spPr>
          <a:xfrm>
            <a:off x="1694954" y="1898362"/>
            <a:ext cx="614536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2032484" y="2213605"/>
            <a:ext cx="614536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1870777" y="2636912"/>
            <a:ext cx="1017486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94162" y="2962258"/>
            <a:ext cx="731054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1725216" y="3261401"/>
            <a:ext cx="1451079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flipV="1">
            <a:off x="1301430" y="3429000"/>
            <a:ext cx="2635071" cy="12649"/>
          </a:xfrm>
          <a:prstGeom prst="line">
            <a:avLst/>
          </a:prstGeom>
          <a:ln w="2540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2514965" y="3715577"/>
            <a:ext cx="914602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278378" y="4359562"/>
            <a:ext cx="2693888" cy="0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212582" y="4862675"/>
            <a:ext cx="2487210" cy="10798"/>
          </a:xfrm>
          <a:prstGeom prst="line">
            <a:avLst/>
          </a:prstGeom>
          <a:ln w="222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90493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 animBg="1"/>
      <p:bldP spid="10" grpId="0" animBg="1"/>
      <p:bldP spid="9" grpId="0" animBg="1"/>
      <p:bldP spid="6" grpId="0" animBg="1"/>
      <p:bldP spid="11" grpId="0" animBg="1"/>
      <p:bldP spid="14" grpId="0" animBg="1"/>
      <p:bldP spid="15" grpId="0" animBg="1"/>
      <p:bldP spid="8" grpId="0" animBg="1"/>
      <p:bldP spid="7" grpId="0" animBg="1"/>
      <p:bldP spid="21" grpId="0" animBg="1"/>
      <p:bldP spid="22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51520" y="5126084"/>
            <a:ext cx="8612608" cy="16004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400" b="1" u="sng" dirty="0">
                <a:solidFill>
                  <a:schemeClr val="accent1">
                    <a:lumMod val="75000"/>
                  </a:schemeClr>
                </a:solidFill>
              </a:rPr>
              <a:t>Para aquellos datos que </a:t>
            </a:r>
            <a:r>
              <a:rPr lang="es-ES" sz="1400" b="1" u="sng" dirty="0" smtClean="0">
                <a:solidFill>
                  <a:schemeClr val="accent1">
                    <a:lumMod val="75000"/>
                  </a:schemeClr>
                </a:solidFill>
              </a:rPr>
              <a:t>SE OPONGA a </a:t>
            </a:r>
            <a:r>
              <a:rPr lang="es-ES" sz="1400" b="1" u="sng" dirty="0">
                <a:solidFill>
                  <a:schemeClr val="accent1">
                    <a:lumMod val="75000"/>
                  </a:schemeClr>
                </a:solidFill>
              </a:rPr>
              <a:t>hacer la comprobación </a:t>
            </a:r>
            <a:r>
              <a:rPr lang="es-ES" sz="1400" b="1" u="sng" dirty="0" smtClean="0">
                <a:solidFill>
                  <a:schemeClr val="accent1">
                    <a:lumMod val="75000"/>
                  </a:schemeClr>
                </a:solidFill>
              </a:rPr>
              <a:t>de oficio,</a:t>
            </a: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</a:rPr>
              <a:t> es 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necesario adjuntar la documentación oportuna que justifique los criterios alegados en la solicitud, </a:t>
            </a:r>
            <a:r>
              <a:rPr lang="es-ES" sz="1400" dirty="0">
                <a:solidFill>
                  <a:schemeClr val="accent1">
                    <a:lumMod val="75000"/>
                  </a:schemeClr>
                </a:solidFill>
              </a:rPr>
              <a:t>para ello se pulsa donde pone “Examinar” de modo que se acceda a la carpeta de su ordenador en la que está el documento justificativo y se adjunta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. Los documentos a adjuntar </a:t>
            </a:r>
            <a:r>
              <a:rPr lang="es-ES" sz="1400" b="1" u="sng" dirty="0">
                <a:solidFill>
                  <a:schemeClr val="accent1">
                    <a:lumMod val="75000"/>
                  </a:schemeClr>
                </a:solidFill>
              </a:rPr>
              <a:t>deberán tener formato PDF, con un máximo de 5 MB y en el nombre únicamente letras, </a:t>
            </a:r>
            <a:r>
              <a:rPr lang="es-ES" sz="1400" b="1" u="sng" dirty="0" smtClean="0">
                <a:solidFill>
                  <a:schemeClr val="accent1">
                    <a:lumMod val="75000"/>
                  </a:schemeClr>
                </a:solidFill>
              </a:rPr>
              <a:t>números, guion alto y sin espacios. </a:t>
            </a:r>
          </a:p>
          <a:p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(En </a:t>
            </a:r>
            <a:r>
              <a:rPr lang="es-ES" sz="1400" dirty="0">
                <a:solidFill>
                  <a:schemeClr val="accent1">
                    <a:lumMod val="75000"/>
                  </a:schemeClr>
                </a:solidFill>
              </a:rPr>
              <a:t>caso de no adjuntar la documentación de manera telemática, se deberá aportar de manera 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presencial con cita previa </a:t>
            </a:r>
            <a:r>
              <a:rPr lang="es-ES" sz="1400" dirty="0">
                <a:solidFill>
                  <a:schemeClr val="accent1">
                    <a:lumMod val="75000"/>
                  </a:schemeClr>
                </a:solidFill>
              </a:rPr>
              <a:t>en la Secretaria del centro solicitado como 1ª 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opción).</a:t>
            </a:r>
            <a:endParaRPr lang="es-E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28791" y="212582"/>
            <a:ext cx="777686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Las personas solicitantes con </a:t>
            </a:r>
            <a:r>
              <a:rPr lang="es-ES" sz="1600" b="1" u="sng" dirty="0" smtClean="0">
                <a:solidFill>
                  <a:srgbClr val="FF0000"/>
                </a:solidFill>
              </a:rPr>
              <a:t>PASAPORTE</a:t>
            </a:r>
            <a:r>
              <a:rPr lang="es-ES" sz="1600" b="1" dirty="0" smtClean="0"/>
              <a:t> deberán oponerse a los criterios alegados y adjuntar la documentación correspondiente.</a:t>
            </a:r>
            <a:endParaRPr lang="es-ES" sz="1600" b="1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618605" y="158964"/>
            <a:ext cx="412118" cy="58279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360" y="1148471"/>
            <a:ext cx="8043360" cy="3850901"/>
          </a:xfrm>
          <a:prstGeom prst="rect">
            <a:avLst/>
          </a:prstGeom>
        </p:spPr>
      </p:pic>
      <p:cxnSp>
        <p:nvCxnSpPr>
          <p:cNvPr id="47" name="Conector recto 46"/>
          <p:cNvCxnSpPr/>
          <p:nvPr/>
        </p:nvCxnSpPr>
        <p:spPr>
          <a:xfrm>
            <a:off x="683568" y="1268760"/>
            <a:ext cx="30243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473516" y="1862775"/>
            <a:ext cx="5952678" cy="2851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cxnSp>
        <p:nvCxnSpPr>
          <p:cNvPr id="44" name="Conector recto de flecha 43"/>
          <p:cNvCxnSpPr/>
          <p:nvPr/>
        </p:nvCxnSpPr>
        <p:spPr>
          <a:xfrm flipV="1">
            <a:off x="899592" y="4530081"/>
            <a:ext cx="2695248" cy="26707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>
            <a:off x="3594840" y="4285700"/>
            <a:ext cx="36414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</a:rPr>
              <a:t>Autorización expresa sólo si alegamos el criterio de Renta</a:t>
            </a:r>
            <a:endParaRPr lang="es-ES" sz="1800" b="1" dirty="0">
              <a:solidFill>
                <a:srgbClr val="FF0000"/>
              </a:solidFill>
            </a:endParaRPr>
          </a:p>
        </p:txBody>
      </p:sp>
      <p:cxnSp>
        <p:nvCxnSpPr>
          <p:cNvPr id="14" name="Conector angular 13"/>
          <p:cNvCxnSpPr>
            <a:endCxn id="5" idx="3"/>
          </p:cNvCxnSpPr>
          <p:nvPr/>
        </p:nvCxnSpPr>
        <p:spPr>
          <a:xfrm flipV="1">
            <a:off x="6516216" y="504970"/>
            <a:ext cx="1689439" cy="1423554"/>
          </a:xfrm>
          <a:prstGeom prst="bentConnector3">
            <a:avLst>
              <a:gd name="adj1" fmla="val 113531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brir corchete 15"/>
          <p:cNvSpPr/>
          <p:nvPr/>
        </p:nvSpPr>
        <p:spPr>
          <a:xfrm>
            <a:off x="321728" y="2399928"/>
            <a:ext cx="433848" cy="1821160"/>
          </a:xfrm>
          <a:prstGeom prst="leftBracket">
            <a:avLst/>
          </a:prstGeom>
          <a:noFill/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errar corchete 19"/>
          <p:cNvSpPr/>
          <p:nvPr/>
        </p:nvSpPr>
        <p:spPr>
          <a:xfrm>
            <a:off x="8175684" y="2279638"/>
            <a:ext cx="360040" cy="2064788"/>
          </a:xfrm>
          <a:prstGeom prst="rightBracket">
            <a:avLst/>
          </a:prstGeom>
          <a:ln w="7302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628611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  <p:bldP spid="42" grpId="0" animBg="1"/>
      <p:bldP spid="16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33256" y="487205"/>
            <a:ext cx="741682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Datos que NO pueden se comprobados por la Administración o documentos de empresas privadas u otras Comunidades Autónomas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028376" y="5849559"/>
            <a:ext cx="444422" cy="62847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57" y="1245354"/>
            <a:ext cx="8714964" cy="1956123"/>
          </a:xfrm>
          <a:prstGeom prst="rect">
            <a:avLst/>
          </a:prstGeom>
        </p:spPr>
      </p:pic>
      <p:sp>
        <p:nvSpPr>
          <p:cNvPr id="9" name="Rectángulo redondeado 8"/>
          <p:cNvSpPr/>
          <p:nvPr/>
        </p:nvSpPr>
        <p:spPr>
          <a:xfrm>
            <a:off x="36056" y="1213980"/>
            <a:ext cx="8611225" cy="23830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2733921" y="1747615"/>
            <a:ext cx="3672408" cy="32827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744478" y="2077598"/>
            <a:ext cx="3672408" cy="0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744478" y="2708920"/>
            <a:ext cx="3672408" cy="0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344256"/>
            <a:ext cx="8180299" cy="1121329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491361" y="3635151"/>
            <a:ext cx="74168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Acreditación de FAMILIA MONOPARENTAL  a efectos de baremo en caso de haberla alegado</a:t>
            </a:r>
          </a:p>
        </p:txBody>
      </p:sp>
      <p:cxnSp>
        <p:nvCxnSpPr>
          <p:cNvPr id="25" name="Conector recto de flecha 24"/>
          <p:cNvCxnSpPr/>
          <p:nvPr/>
        </p:nvCxnSpPr>
        <p:spPr>
          <a:xfrm>
            <a:off x="2754241" y="4797152"/>
            <a:ext cx="3707525" cy="0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3662057" y="5085184"/>
            <a:ext cx="2607662" cy="0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323528" y="4581128"/>
            <a:ext cx="30243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89672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83568" y="1684536"/>
            <a:ext cx="74168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Si la solicitud se firma por un solo tutor/a se deberá declarar y documentar en el siguiente apartado: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60267" y="357815"/>
            <a:ext cx="8388424" cy="111825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R="69850" lvl="0" algn="ctr">
              <a:spcAft>
                <a:spcPts val="800"/>
              </a:spcAft>
            </a:pP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Deberán realizar la firma telemática </a:t>
            </a:r>
            <a:r>
              <a:rPr lang="es-ES" alt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LOS DOS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 progenitores/as o los dos tutores/as legales del alumno/alumna,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también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en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Bachillerato para menores de edad.</a:t>
            </a: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R="69850" lvl="0" algn="ctr">
              <a:spcAft>
                <a:spcPts val="800"/>
              </a:spcAft>
            </a:pPr>
            <a:r>
              <a:rPr lang="es-ES_tradnl" altLang="es-ES" sz="24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EN CASO CONTRARIO NO SE REGISTRA LA SOLICITUD</a:t>
            </a:r>
            <a:endParaRPr lang="es-ES" altLang="es-ES" sz="2400" b="1" u="sng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>
            <a:off x="5868144" y="3429000"/>
            <a:ext cx="1152128" cy="0"/>
          </a:xfrm>
          <a:prstGeom prst="straightConnector1">
            <a:avLst/>
          </a:prstGeom>
          <a:ln w="412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260266" y="4287532"/>
            <a:ext cx="8634531" cy="21646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R="69850" lvl="0" algn="ctr">
              <a:spcAft>
                <a:spcPts val="800"/>
              </a:spcAft>
            </a:pPr>
            <a:r>
              <a:rPr lang="es-ES_tradnl" altLang="es-ES" sz="24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LA DOCUMENTACIÓN A APORTAR EN CADA CASO VIENE ESPECIFICADA EN EL APARTADO QUINTO DE LA RESOLUCIÓN DE CONVOCATORIA</a:t>
            </a:r>
          </a:p>
          <a:p>
            <a:r>
              <a:rPr lang="es-ES" sz="1400" b="1" dirty="0">
                <a:solidFill>
                  <a:schemeClr val="accent1">
                    <a:lumMod val="75000"/>
                  </a:schemeClr>
                </a:solidFill>
              </a:rPr>
              <a:t>Los documentos a adjuntar </a:t>
            </a:r>
            <a:r>
              <a:rPr lang="es-ES" sz="1400" b="1" u="sng" dirty="0">
                <a:solidFill>
                  <a:schemeClr val="accent1">
                    <a:lumMod val="75000"/>
                  </a:schemeClr>
                </a:solidFill>
              </a:rPr>
              <a:t>deberán tener formato PDF, con un máximo de 5 MB y en el nombre únicamente letras, números, guion alto y sin espacios. </a:t>
            </a:r>
          </a:p>
          <a:p>
            <a:r>
              <a:rPr lang="es-ES" sz="1400" dirty="0">
                <a:solidFill>
                  <a:schemeClr val="accent1">
                    <a:lumMod val="75000"/>
                  </a:schemeClr>
                </a:solidFill>
              </a:rPr>
              <a:t>(En caso de no adjuntar la documentación de manera telemática, se deberá aportar de manera presencial con cita previa en la Secretaria del centro solicitado como 1ª opción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es-E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360999" y="6017517"/>
            <a:ext cx="444422" cy="628478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266" y="2298107"/>
            <a:ext cx="8509595" cy="1706238"/>
          </a:xfrm>
          <a:prstGeom prst="rect">
            <a:avLst/>
          </a:prstGeom>
        </p:spPr>
      </p:pic>
      <p:cxnSp>
        <p:nvCxnSpPr>
          <p:cNvPr id="27" name="Conector recto 26"/>
          <p:cNvCxnSpPr/>
          <p:nvPr/>
        </p:nvCxnSpPr>
        <p:spPr>
          <a:xfrm>
            <a:off x="260266" y="3068960"/>
            <a:ext cx="459255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90885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159087" y="4743345"/>
            <a:ext cx="6213114" cy="1569660"/>
          </a:xfrm>
          <a:prstGeom prst="rect">
            <a:avLst/>
          </a:prstGeom>
          <a:solidFill>
            <a:schemeClr val="accent4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Esta casilla se selecciona en caso de que autoricemos al centro a presentar la solicitud.</a:t>
            </a:r>
            <a:endParaRPr lang="es-ES" sz="3200" dirty="0"/>
          </a:p>
        </p:txBody>
      </p:sp>
      <p:sp>
        <p:nvSpPr>
          <p:cNvPr id="18" name="Rectángulo 17"/>
          <p:cNvSpPr/>
          <p:nvPr/>
        </p:nvSpPr>
        <p:spPr>
          <a:xfrm>
            <a:off x="151803" y="3589003"/>
            <a:ext cx="8315912" cy="10203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215746" y="162226"/>
            <a:ext cx="8251969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2400" b="1" u="sng" dirty="0" smtClean="0"/>
              <a:t>Si se detecta falsedad en los datos aportados</a:t>
            </a:r>
            <a:r>
              <a:rPr lang="es-ES" sz="2400" b="1" dirty="0" smtClean="0"/>
              <a:t>, ocultamiento de información o vulneración de derechos de otro/a progenitor/a no firmante, se podrá perder la plaza adjudicada y ser asignada a instancia de los tribunales de justicia u otros órganos de la Administración.</a:t>
            </a:r>
            <a:endParaRPr lang="es-ES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235891" y="2513862"/>
            <a:ext cx="8231824" cy="99121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611347" y="262809"/>
            <a:ext cx="387145" cy="54748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0" y="2610498"/>
            <a:ext cx="7989459" cy="81741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023" y="3665868"/>
            <a:ext cx="8026116" cy="810865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V="1">
            <a:off x="506271" y="3861048"/>
            <a:ext cx="33281" cy="882297"/>
          </a:xfrm>
          <a:prstGeom prst="straightConnector1">
            <a:avLst/>
          </a:prstGeom>
          <a:ln w="4762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5701" y="4652552"/>
            <a:ext cx="1390650" cy="742950"/>
          </a:xfrm>
          <a:prstGeom prst="rect">
            <a:avLst/>
          </a:prstGeom>
        </p:spPr>
      </p:pic>
      <p:cxnSp>
        <p:nvCxnSpPr>
          <p:cNvPr id="9" name="Conector recto de flecha 8"/>
          <p:cNvCxnSpPr/>
          <p:nvPr/>
        </p:nvCxnSpPr>
        <p:spPr>
          <a:xfrm flipV="1">
            <a:off x="7611130" y="5155253"/>
            <a:ext cx="727009" cy="108681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6372201" y="6128339"/>
            <a:ext cx="273630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R="27940" algn="ctr"/>
            <a:r>
              <a:rPr lang="es-ES" b="1" dirty="0" smtClean="0">
                <a:solidFill>
                  <a:srgbClr val="C00000"/>
                </a:solidFill>
              </a:rPr>
              <a:t>Al terminar validamos </a:t>
            </a:r>
            <a:endParaRPr lang="es-E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2575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3" grpId="0" animBg="1"/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7504" y="4161073"/>
            <a:ext cx="777686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000" dirty="0" smtClean="0">
                <a:solidFill>
                  <a:srgbClr val="002060"/>
                </a:solidFill>
              </a:rPr>
              <a:t>A continuación es necesario pulsar el </a:t>
            </a:r>
            <a:r>
              <a:rPr lang="es-ES_tradnl" sz="3000" b="1" u="sng" dirty="0" smtClean="0">
                <a:solidFill>
                  <a:srgbClr val="002060"/>
                </a:solidFill>
              </a:rPr>
              <a:t>botón de firma </a:t>
            </a:r>
            <a:r>
              <a:rPr lang="es-ES_tradnl" sz="3000" dirty="0" smtClean="0">
                <a:solidFill>
                  <a:srgbClr val="002060"/>
                </a:solidFill>
              </a:rPr>
              <a:t>en la parte superior derecha, para continuar con el proceso de </a:t>
            </a:r>
            <a:r>
              <a:rPr lang="es-ES_tradnl" sz="3000" dirty="0" err="1" smtClean="0">
                <a:solidFill>
                  <a:srgbClr val="002060"/>
                </a:solidFill>
              </a:rPr>
              <a:t>teletramitación</a:t>
            </a:r>
            <a:r>
              <a:rPr lang="es-ES_tradnl" sz="30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7504" y="80162"/>
            <a:ext cx="892899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000" u="sng" dirty="0">
                <a:solidFill>
                  <a:srgbClr val="002060"/>
                </a:solidFill>
              </a:rPr>
              <a:t>El sistema realiza ahora una serie de comprobaciones </a:t>
            </a:r>
            <a:r>
              <a:rPr lang="es-ES" sz="2000" dirty="0">
                <a:solidFill>
                  <a:srgbClr val="002060"/>
                </a:solidFill>
              </a:rPr>
              <a:t>sobre nuestra solicitud. </a:t>
            </a:r>
            <a:endParaRPr lang="es-ES" sz="2000" dirty="0" smtClean="0">
              <a:solidFill>
                <a:srgbClr val="002060"/>
              </a:solidFill>
            </a:endParaRPr>
          </a:p>
          <a:p>
            <a:pPr algn="just"/>
            <a:r>
              <a:rPr lang="es-ES" sz="2000" dirty="0" smtClean="0">
                <a:solidFill>
                  <a:srgbClr val="002060"/>
                </a:solidFill>
              </a:rPr>
              <a:t>Si </a:t>
            </a:r>
            <a:r>
              <a:rPr lang="es-ES" sz="2000" dirty="0">
                <a:solidFill>
                  <a:srgbClr val="002060"/>
                </a:solidFill>
              </a:rPr>
              <a:t>todo es correcto, nos muestra un resumen de la misma. </a:t>
            </a:r>
            <a:endParaRPr lang="es-ES" sz="2000" dirty="0" smtClean="0">
              <a:solidFill>
                <a:srgbClr val="002060"/>
              </a:solidFill>
            </a:endParaRPr>
          </a:p>
          <a:p>
            <a:pPr algn="just"/>
            <a:r>
              <a:rPr lang="es-ES" sz="2000" dirty="0" smtClean="0">
                <a:solidFill>
                  <a:srgbClr val="002060"/>
                </a:solidFill>
              </a:rPr>
              <a:t>Si </a:t>
            </a:r>
            <a:r>
              <a:rPr lang="es-ES" sz="2000" dirty="0">
                <a:solidFill>
                  <a:srgbClr val="002060"/>
                </a:solidFill>
              </a:rPr>
              <a:t>no es así, </a:t>
            </a:r>
            <a:r>
              <a:rPr lang="es-ES" sz="2000" dirty="0" smtClean="0">
                <a:solidFill>
                  <a:srgbClr val="002060"/>
                </a:solidFill>
              </a:rPr>
              <a:t>la pantalla avisa </a:t>
            </a:r>
            <a:r>
              <a:rPr lang="es-ES" sz="2000" dirty="0">
                <a:solidFill>
                  <a:srgbClr val="002060"/>
                </a:solidFill>
              </a:rPr>
              <a:t>de </a:t>
            </a:r>
            <a:r>
              <a:rPr lang="es-ES" sz="2000" dirty="0" smtClean="0">
                <a:solidFill>
                  <a:srgbClr val="002060"/>
                </a:solidFill>
              </a:rPr>
              <a:t>los errores </a:t>
            </a:r>
            <a:r>
              <a:rPr lang="es-ES" sz="2000" dirty="0">
                <a:solidFill>
                  <a:srgbClr val="002060"/>
                </a:solidFill>
              </a:rPr>
              <a:t>y </a:t>
            </a:r>
            <a:r>
              <a:rPr lang="es-ES" sz="2000" dirty="0" smtClean="0">
                <a:solidFill>
                  <a:srgbClr val="002060"/>
                </a:solidFill>
              </a:rPr>
              <a:t>se pueden corregir.</a:t>
            </a:r>
          </a:p>
          <a:p>
            <a:pPr algn="just"/>
            <a:endParaRPr lang="es-ES" sz="2000" dirty="0">
              <a:solidFill>
                <a:srgbClr val="002060"/>
              </a:solidFill>
            </a:endParaRPr>
          </a:p>
          <a:p>
            <a:pPr algn="just"/>
            <a:r>
              <a:rPr lang="es-ES_tradnl" sz="2000" dirty="0" smtClean="0">
                <a:solidFill>
                  <a:srgbClr val="002060"/>
                </a:solidFill>
              </a:rPr>
              <a:t>	</a:t>
            </a:r>
            <a:r>
              <a:rPr lang="es-ES_tradnl" sz="2000" b="1" dirty="0" smtClean="0">
                <a:solidFill>
                  <a:srgbClr val="002060"/>
                </a:solidFill>
              </a:rPr>
              <a:t>Cuando la solicitud esté correcta aparece este mensaje: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5" y="2141919"/>
            <a:ext cx="9101409" cy="11363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3773" y="3429000"/>
            <a:ext cx="1881161" cy="842148"/>
          </a:xfrm>
          <a:prstGeom prst="rect">
            <a:avLst/>
          </a:prstGeom>
        </p:spPr>
      </p:pic>
      <p:cxnSp>
        <p:nvCxnSpPr>
          <p:cNvPr id="11" name="Conector recto de flecha 10"/>
          <p:cNvCxnSpPr/>
          <p:nvPr/>
        </p:nvCxnSpPr>
        <p:spPr>
          <a:xfrm flipV="1">
            <a:off x="4788024" y="3850074"/>
            <a:ext cx="3266329" cy="4133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180459" y="5609579"/>
            <a:ext cx="784480" cy="1109371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7884368" y="3445607"/>
            <a:ext cx="576064" cy="415441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02738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13238" y="2590902"/>
            <a:ext cx="6912767" cy="32932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El sistema nos recuerda que la solicitud debe ser firmada por los dos progenitores/as o tutores/as legales.</a:t>
            </a:r>
          </a:p>
          <a:p>
            <a:endParaRPr lang="es-ES" sz="1600" dirty="0">
              <a:solidFill>
                <a:srgbClr val="002060"/>
              </a:solidFill>
            </a:endParaRPr>
          </a:p>
          <a:p>
            <a:r>
              <a:rPr lang="es-ES" sz="16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s-ES" sz="1600" b="1" dirty="0" smtClean="0">
                <a:solidFill>
                  <a:srgbClr val="002060"/>
                </a:solidFill>
              </a:rPr>
              <a:t>Si acepta, </a:t>
            </a:r>
            <a:r>
              <a:rPr lang="es-ES" sz="1600" dirty="0" smtClean="0">
                <a:solidFill>
                  <a:srgbClr val="002060"/>
                </a:solidFill>
              </a:rPr>
              <a:t>le saldrá otra pantalla con un resumen de la solicitud 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y el botón para la firma con usuario y contraseña del segundo tutor. </a:t>
            </a:r>
          </a:p>
          <a:p>
            <a:endParaRPr lang="es-ES" sz="1600" dirty="0" smtClean="0">
              <a:solidFill>
                <a:srgbClr val="002060"/>
              </a:solidFill>
            </a:endParaRPr>
          </a:p>
          <a:p>
            <a:endParaRPr lang="es-ES" sz="1600" dirty="0">
              <a:solidFill>
                <a:srgbClr val="002060"/>
              </a:solidFill>
            </a:endParaRPr>
          </a:p>
          <a:p>
            <a:endParaRPr lang="es-ES" sz="1600" dirty="0">
              <a:solidFill>
                <a:srgbClr val="002060"/>
              </a:solidFill>
            </a:endParaRPr>
          </a:p>
          <a:p>
            <a:r>
              <a:rPr lang="es-ES" sz="1600" b="1" dirty="0">
                <a:solidFill>
                  <a:srgbClr val="002060"/>
                </a:solidFill>
              </a:rPr>
              <a:t>S</a:t>
            </a:r>
            <a:r>
              <a:rPr lang="es-ES" sz="1600" b="1" dirty="0" smtClean="0">
                <a:solidFill>
                  <a:srgbClr val="002060"/>
                </a:solidFill>
              </a:rPr>
              <a:t>i cancela</a:t>
            </a:r>
            <a:r>
              <a:rPr lang="es-ES" sz="1600" dirty="0" smtClean="0">
                <a:solidFill>
                  <a:srgbClr val="002060"/>
                </a:solidFill>
              </a:rPr>
              <a:t>, el segundo tutor puede firmarlo en cualquier momento entrando en la plataforma EducamosCLM. </a:t>
            </a:r>
          </a:p>
          <a:p>
            <a:r>
              <a:rPr lang="es-ES" sz="1600" b="1" dirty="0" smtClean="0">
                <a:solidFill>
                  <a:srgbClr val="002060"/>
                </a:solidFill>
              </a:rPr>
              <a:t>Secretaría Virtual - Mis trámites-Mis solicitudes- Pendientes de firma</a:t>
            </a:r>
            <a:r>
              <a:rPr lang="es-ES" sz="1600" dirty="0" smtClean="0">
                <a:solidFill>
                  <a:srgbClr val="002060"/>
                </a:solidFill>
              </a:rPr>
              <a:t>. 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Tendrá la solicitud pendiente de firma hasta completar el proceso.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08" y="213186"/>
            <a:ext cx="8407234" cy="2286559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3995936" y="1959098"/>
            <a:ext cx="2592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953" y="3453305"/>
            <a:ext cx="2102063" cy="82511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8132" y="4391795"/>
            <a:ext cx="1017903" cy="2125432"/>
          </a:xfrm>
          <a:prstGeom prst="rect">
            <a:avLst/>
          </a:prstGeom>
        </p:spPr>
      </p:pic>
      <p:cxnSp>
        <p:nvCxnSpPr>
          <p:cNvPr id="21" name="Conector recto de flecha 20"/>
          <p:cNvCxnSpPr/>
          <p:nvPr/>
        </p:nvCxnSpPr>
        <p:spPr>
          <a:xfrm flipV="1">
            <a:off x="6938727" y="4734717"/>
            <a:ext cx="801625" cy="71979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V="1">
            <a:off x="6993807" y="5300419"/>
            <a:ext cx="723700" cy="15888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V="1">
            <a:off x="6905953" y="5429623"/>
            <a:ext cx="711521" cy="2488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6905953" y="5454511"/>
            <a:ext cx="926775" cy="35844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n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134" y="2942450"/>
            <a:ext cx="1200150" cy="447675"/>
          </a:xfrm>
          <a:prstGeom prst="rect">
            <a:avLst/>
          </a:prstGeom>
        </p:spPr>
      </p:pic>
      <p:cxnSp>
        <p:nvCxnSpPr>
          <p:cNvPr id="37" name="Conector recto de flecha 36"/>
          <p:cNvCxnSpPr/>
          <p:nvPr/>
        </p:nvCxnSpPr>
        <p:spPr>
          <a:xfrm flipV="1">
            <a:off x="5988627" y="3222705"/>
            <a:ext cx="2362725" cy="43165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6327061" y="4077072"/>
            <a:ext cx="69894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2699792" y="836712"/>
            <a:ext cx="328883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n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5370">
            <a:off x="7942069" y="434412"/>
            <a:ext cx="532240" cy="752666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6667" y="2152298"/>
            <a:ext cx="5215664" cy="352425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1475656" y="1356465"/>
            <a:ext cx="2952328" cy="1315734"/>
          </a:xfrm>
          <a:prstGeom prst="straightConnector1">
            <a:avLst/>
          </a:prstGeom>
          <a:ln w="38100">
            <a:solidFill>
              <a:srgbClr val="FD3A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21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39552" y="1834160"/>
            <a:ext cx="7704856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Finalmente, </a:t>
            </a:r>
            <a:r>
              <a:rPr lang="es-ES" sz="2000" dirty="0">
                <a:solidFill>
                  <a:srgbClr val="002060"/>
                </a:solidFill>
              </a:rPr>
              <a:t>el programa nos mostrará </a:t>
            </a:r>
            <a:r>
              <a:rPr lang="es-ES" sz="2000" dirty="0" smtClean="0">
                <a:solidFill>
                  <a:srgbClr val="002060"/>
                </a:solidFill>
              </a:rPr>
              <a:t>el registro de la solicitud  tramitada correctamente: </a:t>
            </a:r>
            <a:endParaRPr lang="es-ES" sz="2000" dirty="0">
              <a:solidFill>
                <a:srgbClr val="002060"/>
              </a:solidFill>
            </a:endParaRPr>
          </a:p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 </a:t>
            </a:r>
            <a:r>
              <a:rPr lang="es-ES" sz="2000" b="1" dirty="0" smtClean="0">
                <a:solidFill>
                  <a:srgbClr val="C00000"/>
                </a:solidFill>
              </a:rPr>
              <a:t>“</a:t>
            </a:r>
            <a:r>
              <a:rPr lang="es-ES" sz="2000" b="1" i="1" dirty="0" smtClean="0">
                <a:solidFill>
                  <a:srgbClr val="C00000"/>
                </a:solidFill>
              </a:rPr>
              <a:t>Su solicitud ha sido presentada</a:t>
            </a:r>
            <a:r>
              <a:rPr lang="es-ES" sz="2000" b="1" dirty="0" smtClean="0">
                <a:solidFill>
                  <a:srgbClr val="C00000"/>
                </a:solidFill>
              </a:rPr>
              <a:t>”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66" y="3047632"/>
            <a:ext cx="7495792" cy="1669752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92365" y="4301094"/>
            <a:ext cx="8792366" cy="23083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/>
              <a:t>Puede consultar la solicitud en el apartado </a:t>
            </a:r>
            <a:r>
              <a:rPr lang="es-ES" sz="1600" b="1" dirty="0" smtClean="0">
                <a:solidFill>
                  <a:srgbClr val="FF0000"/>
                </a:solidFill>
              </a:rPr>
              <a:t>“CÓMO VAN MIS TRÁMITES”. </a:t>
            </a:r>
            <a:r>
              <a:rPr lang="es-ES" sz="1600" dirty="0" smtClean="0"/>
              <a:t>Seleccionando al alumno/a solicitante y en la opción </a:t>
            </a:r>
            <a:r>
              <a:rPr lang="es-ES" sz="1600" i="1" dirty="0" smtClean="0">
                <a:solidFill>
                  <a:srgbClr val="FF0000"/>
                </a:solidFill>
              </a:rPr>
              <a:t>“</a:t>
            </a:r>
            <a:r>
              <a:rPr lang="es-ES" sz="1600" i="1" u="sng" dirty="0" smtClean="0">
                <a:solidFill>
                  <a:srgbClr val="FF0000"/>
                </a:solidFill>
              </a:rPr>
              <a:t>Ver solicitud</a:t>
            </a:r>
            <a:r>
              <a:rPr lang="es-ES" sz="1600" i="1" dirty="0" smtClean="0">
                <a:solidFill>
                  <a:srgbClr val="FF0000"/>
                </a:solidFill>
              </a:rPr>
              <a:t>” </a:t>
            </a:r>
            <a:r>
              <a:rPr lang="es-ES" sz="1600" dirty="0" smtClean="0"/>
              <a:t>permite ver la solicitud finalizada, imprimirla o proseguir si no está registrada.</a:t>
            </a:r>
            <a:endParaRPr lang="es-ES" sz="1600" i="1" dirty="0"/>
          </a:p>
          <a:p>
            <a:pPr algn="just"/>
            <a:r>
              <a:rPr lang="es-ES" sz="1600" i="1" dirty="0" smtClean="0">
                <a:solidFill>
                  <a:schemeClr val="bg1"/>
                </a:solidFill>
              </a:rPr>
              <a:t>   </a:t>
            </a:r>
            <a:r>
              <a:rPr lang="es-ES" sz="1600" dirty="0" smtClean="0"/>
              <a:t>- </a:t>
            </a:r>
            <a:r>
              <a:rPr lang="es-ES" sz="1600" b="1" u="sng" dirty="0"/>
              <a:t>si </a:t>
            </a:r>
            <a:r>
              <a:rPr lang="es-ES" sz="1600" b="1" u="sng" dirty="0" smtClean="0"/>
              <a:t>se quedó </a:t>
            </a:r>
            <a:r>
              <a:rPr lang="es-ES" sz="1600" b="1" u="sng" dirty="0"/>
              <a:t>en borrador </a:t>
            </a:r>
            <a:r>
              <a:rPr lang="es-ES" sz="1600" dirty="0">
                <a:solidFill>
                  <a:srgbClr val="0070C0"/>
                </a:solidFill>
              </a:rPr>
              <a:t>(sin ninguna firma) el </a:t>
            </a:r>
            <a:r>
              <a:rPr lang="es-ES" sz="1600" dirty="0" smtClean="0">
                <a:solidFill>
                  <a:srgbClr val="0070C0"/>
                </a:solidFill>
              </a:rPr>
              <a:t>tutor/a </a:t>
            </a:r>
            <a:r>
              <a:rPr lang="es-ES" sz="1600" dirty="0">
                <a:solidFill>
                  <a:srgbClr val="0070C0"/>
                </a:solidFill>
              </a:rPr>
              <a:t>que la </a:t>
            </a:r>
            <a:r>
              <a:rPr lang="es-ES" sz="1600" dirty="0" smtClean="0">
                <a:solidFill>
                  <a:srgbClr val="0070C0"/>
                </a:solidFill>
              </a:rPr>
              <a:t>inició la </a:t>
            </a:r>
            <a:r>
              <a:rPr lang="es-ES" sz="1600" dirty="0">
                <a:solidFill>
                  <a:srgbClr val="0070C0"/>
                </a:solidFill>
              </a:rPr>
              <a:t>podrá firmar, sin tener que </a:t>
            </a:r>
            <a:r>
              <a:rPr lang="es-ES" sz="1600" dirty="0" smtClean="0">
                <a:solidFill>
                  <a:srgbClr val="0070C0"/>
                </a:solidFill>
              </a:rPr>
              <a:t>volver a empezar.</a:t>
            </a:r>
            <a:endParaRPr lang="es-ES" sz="1600" dirty="0">
              <a:solidFill>
                <a:srgbClr val="0070C0"/>
              </a:solidFill>
            </a:endParaRPr>
          </a:p>
          <a:p>
            <a:pPr algn="just"/>
            <a:r>
              <a:rPr lang="es-ES" sz="1600" dirty="0"/>
              <a:t> </a:t>
            </a:r>
            <a:r>
              <a:rPr lang="es-ES" sz="1600" dirty="0" smtClean="0"/>
              <a:t>  - </a:t>
            </a:r>
            <a:r>
              <a:rPr lang="es-ES" sz="1600" b="1" u="sng" dirty="0"/>
              <a:t>si </a:t>
            </a:r>
            <a:r>
              <a:rPr lang="es-ES" sz="1600" b="1" u="sng" dirty="0" smtClean="0"/>
              <a:t>se quedó en espera de una </a:t>
            </a:r>
            <a:r>
              <a:rPr lang="es-ES" sz="1600" b="1" u="sng" dirty="0"/>
              <a:t>firma</a:t>
            </a:r>
            <a:r>
              <a:rPr lang="es-ES" sz="1600" dirty="0"/>
              <a:t>, </a:t>
            </a:r>
            <a:r>
              <a:rPr lang="es-ES" sz="1600" dirty="0">
                <a:solidFill>
                  <a:srgbClr val="0070C0"/>
                </a:solidFill>
              </a:rPr>
              <a:t>presentará el botón para que firme el otro </a:t>
            </a:r>
            <a:r>
              <a:rPr lang="es-ES" sz="1600" dirty="0" smtClean="0">
                <a:solidFill>
                  <a:srgbClr val="0070C0"/>
                </a:solidFill>
              </a:rPr>
              <a:t>tutor/a con su usuario </a:t>
            </a:r>
            <a:r>
              <a:rPr lang="es-ES" sz="1600" dirty="0">
                <a:solidFill>
                  <a:srgbClr val="0070C0"/>
                </a:solidFill>
              </a:rPr>
              <a:t>y </a:t>
            </a:r>
            <a:r>
              <a:rPr lang="es-ES" sz="1600" dirty="0" smtClean="0">
                <a:solidFill>
                  <a:srgbClr val="0070C0"/>
                </a:solidFill>
              </a:rPr>
              <a:t>contraseña.</a:t>
            </a:r>
          </a:p>
          <a:p>
            <a:pPr algn="just"/>
            <a:r>
              <a:rPr lang="es-ES" sz="1600" dirty="0"/>
              <a:t> </a:t>
            </a:r>
            <a:r>
              <a:rPr lang="es-ES" sz="1600" dirty="0" smtClean="0"/>
              <a:t>  - </a:t>
            </a:r>
            <a:r>
              <a:rPr lang="es-ES" sz="1600" b="1" u="sng" dirty="0"/>
              <a:t>s</a:t>
            </a:r>
            <a:r>
              <a:rPr lang="es-ES" sz="1600" b="1" u="sng" dirty="0" smtClean="0"/>
              <a:t>i se quedó registrada correctamente</a:t>
            </a:r>
            <a:r>
              <a:rPr lang="es-ES" sz="1600" u="sng" dirty="0" smtClean="0"/>
              <a:t>,</a:t>
            </a:r>
            <a:r>
              <a:rPr lang="es-ES" sz="1600" dirty="0" smtClean="0">
                <a:solidFill>
                  <a:srgbClr val="0070C0"/>
                </a:solidFill>
              </a:rPr>
              <a:t> va </a:t>
            </a:r>
            <a:r>
              <a:rPr lang="es-ES" sz="1600" dirty="0">
                <a:solidFill>
                  <a:srgbClr val="0070C0"/>
                </a:solidFill>
              </a:rPr>
              <a:t>a mostrar la solicitud </a:t>
            </a:r>
            <a:r>
              <a:rPr lang="es-ES" sz="1600" dirty="0" smtClean="0">
                <a:solidFill>
                  <a:srgbClr val="0070C0"/>
                </a:solidFill>
              </a:rPr>
              <a:t>y </a:t>
            </a:r>
            <a:r>
              <a:rPr lang="es-ES" sz="1600" dirty="0">
                <a:solidFill>
                  <a:srgbClr val="0070C0"/>
                </a:solidFill>
              </a:rPr>
              <a:t>la podrá imprimir con el botón correspondiente</a:t>
            </a:r>
            <a:r>
              <a:rPr lang="es-ES" sz="1600" dirty="0" smtClean="0">
                <a:solidFill>
                  <a:srgbClr val="0070C0"/>
                </a:solidFill>
              </a:rPr>
              <a:t>.</a:t>
            </a:r>
            <a:endParaRPr lang="es-ES" sz="1600" dirty="0">
              <a:solidFill>
                <a:srgbClr val="0070C0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 rot="10800000" flipV="1">
            <a:off x="5076055" y="3063709"/>
            <a:ext cx="1728193" cy="4488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Conector recto de flecha 19"/>
          <p:cNvCxnSpPr/>
          <p:nvPr/>
        </p:nvCxnSpPr>
        <p:spPr>
          <a:xfrm flipV="1">
            <a:off x="3099215" y="3463505"/>
            <a:ext cx="2160240" cy="83800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26" y="271067"/>
            <a:ext cx="494462" cy="6992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786" y="645097"/>
            <a:ext cx="7022951" cy="1193041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943876" y="1412776"/>
            <a:ext cx="1899932" cy="42138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796136" y="1443448"/>
            <a:ext cx="2030805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Conector recto 6"/>
          <p:cNvCxnSpPr/>
          <p:nvPr/>
        </p:nvCxnSpPr>
        <p:spPr>
          <a:xfrm>
            <a:off x="3707904" y="1101118"/>
            <a:ext cx="12241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943876" y="908720"/>
            <a:ext cx="17559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Fecha y Hora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68144" y="908720"/>
            <a:ext cx="187220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Nº de registro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259455" y="59320"/>
            <a:ext cx="3474640" cy="86177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sz="1600" b="1" dirty="0"/>
              <a:t>El Nº </a:t>
            </a:r>
            <a:r>
              <a:rPr lang="es-ES" b="1" dirty="0">
                <a:solidFill>
                  <a:srgbClr val="FF0000"/>
                </a:solidFill>
              </a:rPr>
              <a:t>241247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b="1" dirty="0"/>
              <a:t>sustituye al nombre y apellidos del alumno/a en los listados de publicación.</a:t>
            </a:r>
          </a:p>
        </p:txBody>
      </p:sp>
    </p:spTree>
    <p:extLst>
      <p:ext uri="{BB962C8B-B14F-4D97-AF65-F5344CB8AC3E}">
        <p14:creationId xmlns:p14="http://schemas.microsoft.com/office/powerpoint/2010/main" val="271280228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8" grpId="0" animBg="1"/>
      <p:bldP spid="9" grpId="0" animBg="1"/>
      <p:bldP spid="2" grpId="0" animBg="1"/>
      <p:bldP spid="5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628" y="94541"/>
            <a:ext cx="3200400" cy="105727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30483" y="4548039"/>
            <a:ext cx="896448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rgbClr val="002060"/>
                </a:solidFill>
              </a:rPr>
              <a:t>Seleccionando al alumno/a en la barra se pueden realizar todos los trámites correspondientes al proceso de admisión:</a:t>
            </a:r>
          </a:p>
          <a:p>
            <a:r>
              <a:rPr lang="es-ES" sz="1800" dirty="0" smtClean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s-ES" sz="1600" b="1" dirty="0">
                <a:solidFill>
                  <a:srgbClr val="002060"/>
                </a:solidFill>
              </a:rPr>
              <a:t>D</a:t>
            </a:r>
            <a:r>
              <a:rPr lang="es-ES" sz="1600" b="1" dirty="0" smtClean="0">
                <a:solidFill>
                  <a:srgbClr val="002060"/>
                </a:solidFill>
              </a:rPr>
              <a:t>atos </a:t>
            </a:r>
            <a:r>
              <a:rPr lang="es-ES" sz="1600" b="1" dirty="0">
                <a:solidFill>
                  <a:srgbClr val="002060"/>
                </a:solidFill>
              </a:rPr>
              <a:t>de la </a:t>
            </a:r>
            <a:r>
              <a:rPr lang="es-ES" sz="1600" b="1" dirty="0" smtClean="0">
                <a:solidFill>
                  <a:srgbClr val="002060"/>
                </a:solidFill>
              </a:rPr>
              <a:t>solicitud</a:t>
            </a:r>
            <a:r>
              <a:rPr lang="es-ES" sz="1600" dirty="0" smtClean="0">
                <a:solidFill>
                  <a:srgbClr val="002060"/>
                </a:solidFill>
              </a:rPr>
              <a:t>: ver baremo, reclamaciones, centros adjudicados. </a:t>
            </a:r>
          </a:p>
          <a:p>
            <a:pPr marL="342900" indent="-342900">
              <a:buFontTx/>
              <a:buChar char="-"/>
            </a:pPr>
            <a:r>
              <a:rPr lang="es-ES" sz="1600" b="1" dirty="0" smtClean="0">
                <a:solidFill>
                  <a:srgbClr val="002060"/>
                </a:solidFill>
              </a:rPr>
              <a:t>Hacer más trámites del proceso: </a:t>
            </a:r>
            <a:r>
              <a:rPr lang="es-ES" sz="1600" dirty="0" smtClean="0">
                <a:solidFill>
                  <a:srgbClr val="002060"/>
                </a:solidFill>
              </a:rPr>
              <a:t>reclamaciones – renuncia y participación en vacantes resultantes.</a:t>
            </a:r>
          </a:p>
          <a:p>
            <a:pPr marL="342900" indent="-342900">
              <a:buFontTx/>
              <a:buChar char="-"/>
            </a:pPr>
            <a:r>
              <a:rPr lang="es-ES" sz="1600" b="1" dirty="0" smtClean="0">
                <a:solidFill>
                  <a:srgbClr val="002060"/>
                </a:solidFill>
              </a:rPr>
              <a:t>Ver, descargar e imprimir la solicitud y documentos adjuntos</a:t>
            </a:r>
            <a:r>
              <a:rPr lang="es-ES" sz="1600" dirty="0" smtClean="0">
                <a:solidFill>
                  <a:srgbClr val="002060"/>
                </a:solidFill>
              </a:rPr>
              <a:t>.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380822" y="710541"/>
            <a:ext cx="45116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 smtClean="0">
                <a:solidFill>
                  <a:srgbClr val="002060"/>
                </a:solidFill>
              </a:rPr>
              <a:t>En </a:t>
            </a:r>
            <a:r>
              <a:rPr lang="es-ES" sz="1600" b="1" dirty="0" smtClean="0">
                <a:solidFill>
                  <a:schemeClr val="accent6">
                    <a:lumMod val="75000"/>
                  </a:schemeClr>
                </a:solidFill>
              </a:rPr>
              <a:t>“Cómo van mis Trámites” </a:t>
            </a:r>
            <a:r>
              <a:rPr lang="es-ES" sz="1600" b="1" dirty="0" smtClean="0">
                <a:solidFill>
                  <a:srgbClr val="002060"/>
                </a:solidFill>
              </a:rPr>
              <a:t>se ven todas las solicitudes realizadas y su estado en la barra: Firmadas – En borrador – Pendiente de firma – Rechazada. </a:t>
            </a:r>
            <a:endParaRPr lang="es-ES" sz="1600" b="1" dirty="0">
              <a:solidFill>
                <a:srgbClr val="002060"/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329" y="1883480"/>
            <a:ext cx="8545040" cy="2438529"/>
          </a:xfrm>
          <a:prstGeom prst="rect">
            <a:avLst/>
          </a:prstGeom>
        </p:spPr>
      </p:pic>
      <p:sp>
        <p:nvSpPr>
          <p:cNvPr id="41" name="Elipse 40"/>
          <p:cNvSpPr/>
          <p:nvPr/>
        </p:nvSpPr>
        <p:spPr>
          <a:xfrm>
            <a:off x="4644008" y="2564904"/>
            <a:ext cx="1656184" cy="21602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Flecha izquierda 51"/>
          <p:cNvSpPr/>
          <p:nvPr/>
        </p:nvSpPr>
        <p:spPr>
          <a:xfrm>
            <a:off x="7308304" y="2845012"/>
            <a:ext cx="50405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Flecha izquierda 52"/>
          <p:cNvSpPr/>
          <p:nvPr/>
        </p:nvSpPr>
        <p:spPr>
          <a:xfrm>
            <a:off x="7308304" y="2570294"/>
            <a:ext cx="50405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5" name="Conector angular 54"/>
          <p:cNvCxnSpPr>
            <a:endCxn id="23" idx="1"/>
          </p:cNvCxnSpPr>
          <p:nvPr/>
        </p:nvCxnSpPr>
        <p:spPr>
          <a:xfrm rot="5400000" flipH="1" flipV="1">
            <a:off x="-1090612" y="4287307"/>
            <a:ext cx="2558503" cy="189380"/>
          </a:xfrm>
          <a:prstGeom prst="bentConnector2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47597">
            <a:off x="351884" y="608303"/>
            <a:ext cx="702056" cy="99281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0108" y="2564904"/>
            <a:ext cx="1571731" cy="2160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040" y="2809171"/>
            <a:ext cx="2401752" cy="173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65933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1" grpId="0" animBg="1"/>
      <p:bldP spid="52" grpId="0" animBg="1"/>
      <p:bldP spid="5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91" y="2092020"/>
            <a:ext cx="8496618" cy="4680519"/>
          </a:xfrm>
          <a:prstGeom prst="rect">
            <a:avLst/>
          </a:prstGeom>
        </p:spPr>
      </p:pic>
      <p:sp>
        <p:nvSpPr>
          <p:cNvPr id="15" name="Flecha arriba 14"/>
          <p:cNvSpPr/>
          <p:nvPr/>
        </p:nvSpPr>
        <p:spPr>
          <a:xfrm rot="510224" flipH="1">
            <a:off x="8036322" y="2533457"/>
            <a:ext cx="157047" cy="354401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767469" y="4488794"/>
            <a:ext cx="123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1. Marcamos el/los motivos por los que realizamos la reclamación.</a:t>
            </a:r>
            <a:endParaRPr lang="es-ES" sz="900" b="1" dirty="0"/>
          </a:p>
        </p:txBody>
      </p:sp>
      <p:sp>
        <p:nvSpPr>
          <p:cNvPr id="18" name="Abrir llave 17"/>
          <p:cNvSpPr/>
          <p:nvPr/>
        </p:nvSpPr>
        <p:spPr>
          <a:xfrm>
            <a:off x="1974598" y="4305465"/>
            <a:ext cx="259531" cy="1186337"/>
          </a:xfrm>
          <a:prstGeom prst="leftBrace">
            <a:avLst>
              <a:gd name="adj1" fmla="val 0"/>
              <a:gd name="adj2" fmla="val 50000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errar llave 18"/>
          <p:cNvSpPr/>
          <p:nvPr/>
        </p:nvSpPr>
        <p:spPr>
          <a:xfrm>
            <a:off x="5860877" y="4335837"/>
            <a:ext cx="216024" cy="882957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6199114" y="431942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2. Si lo deseamos adjuntamos documentos relacionados con cada motivo reclamado.</a:t>
            </a:r>
            <a:endParaRPr lang="es-ES" sz="900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5796136" y="4581128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9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272926" y="5351814"/>
            <a:ext cx="162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3. Al finalizar pinchamos “aceptar”.</a:t>
            </a:r>
            <a:endParaRPr lang="es-ES" sz="9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767470" y="193828"/>
            <a:ext cx="6900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+mj-lt"/>
              </a:rPr>
              <a:t>RECLAMACIONES</a:t>
            </a:r>
            <a:endParaRPr lang="es-ES" sz="3200" b="1" dirty="0">
              <a:latin typeface="+mj-l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5536" y="1168690"/>
            <a:ext cx="696813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</a:rPr>
              <a:t>Del 23 de abril al 27 de </a:t>
            </a:r>
            <a:r>
              <a:rPr lang="es-ES" b="1" dirty="0" smtClean="0">
                <a:solidFill>
                  <a:srgbClr val="FF0000"/>
                </a:solidFill>
              </a:rPr>
              <a:t>abril</a:t>
            </a:r>
            <a:r>
              <a:rPr lang="es-ES" sz="1800" b="1" dirty="0" smtClean="0">
                <a:solidFill>
                  <a:srgbClr val="FF0000"/>
                </a:solidFill>
              </a:rPr>
              <a:t> – Baremo provisional</a:t>
            </a:r>
          </a:p>
          <a:p>
            <a:r>
              <a:rPr lang="es-ES" sz="1800" b="1" dirty="0" smtClean="0">
                <a:solidFill>
                  <a:srgbClr val="FF0000"/>
                </a:solidFill>
              </a:rPr>
              <a:t>Del 26 de mayo al 30 de mayo – Asignación provisional</a:t>
            </a:r>
            <a:endParaRPr lang="es-ES" sz="1800" b="1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35696" y="68898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1400" b="1" u="sng" dirty="0" smtClean="0">
                <a:solidFill>
                  <a:srgbClr val="FFC000"/>
                </a:solidFill>
              </a:rPr>
              <a:t>educamosclm.castillalamancha.es</a:t>
            </a:r>
            <a:endParaRPr lang="es-ES" altLang="es-ES" sz="1400" b="1" u="sng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064" y="397177"/>
            <a:ext cx="769077" cy="10875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6403" y="2683494"/>
            <a:ext cx="491490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3831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15616" y="116632"/>
            <a:ext cx="6624736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CALENDARIO DE ADMISIÓN - FAMILIAS</a:t>
            </a:r>
            <a:endParaRPr lang="es-ES" sz="2000" b="1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2636">
            <a:off x="8402183" y="5859590"/>
            <a:ext cx="510525" cy="72195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40" y="633374"/>
            <a:ext cx="7277887" cy="60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3151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62449" y="37292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36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RENUNCIA AL PROCESO DE ADMISIÓN</a:t>
            </a:r>
            <a:endParaRPr kumimoji="0" lang="es-ES" altLang="es-ES" sz="36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3528" y="226221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Del 26 de mayo</a:t>
            </a:r>
            <a:r>
              <a:rPr kumimoji="0" lang="es-ES" sz="4000" b="1" i="0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al</a:t>
            </a:r>
            <a:r>
              <a:rPr kumimoji="0" lang="es-ES" sz="4000" b="1" i="0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10 de junio </a:t>
            </a:r>
            <a:endParaRPr kumimoji="0" lang="es-ES" sz="4000" b="1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08787" y="1094937"/>
            <a:ext cx="8202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Alumnado que realizó la solicitud de admisión en febrero y solicita renunciar a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todo el proceso.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62649" y="880559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educamosclm.castillalamancha.es</a:t>
            </a:r>
            <a:endParaRPr kumimoji="0" lang="es-ES" altLang="es-ES" sz="1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0" name="Imagen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70097"/>
            <a:ext cx="5904656" cy="27631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3"/>
          <p:cNvSpPr/>
          <p:nvPr/>
        </p:nvSpPr>
        <p:spPr>
          <a:xfrm>
            <a:off x="395536" y="5792124"/>
            <a:ext cx="744125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renuncia la deben realizar los dos progenitores o tutores legales excepto declaraciones responsables y mayores de edad.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014230" y="4393969"/>
            <a:ext cx="794182" cy="112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2911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63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75656" y="338825"/>
            <a:ext cx="5760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altLang="es-ES" sz="2800" b="1" dirty="0" smtClean="0">
                <a:latin typeface="+mj-lt"/>
              </a:rPr>
              <a:t>VACANTES RESULTANTES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15515" y="172218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b="1" dirty="0" smtClean="0"/>
              <a:t>Solicite </a:t>
            </a:r>
            <a:r>
              <a:rPr lang="es-ES" b="1" dirty="0"/>
              <a:t>mejorar la opción adjudicada.</a:t>
            </a:r>
            <a:endParaRPr lang="es-ES" altLang="es-ES" b="1" dirty="0">
              <a:latin typeface="Arial Narrow" panose="020B0606020202030204" pitchFamily="34" charset="0"/>
            </a:endParaRPr>
          </a:p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b="1" dirty="0"/>
              <a:t>Hermanos o hermanas que se escolaricen por primera vez en la localidad y soliciten ser agrupados en un centro. </a:t>
            </a:r>
          </a:p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b="1" dirty="0" smtClean="0"/>
              <a:t>No </a:t>
            </a:r>
            <a:r>
              <a:rPr lang="es-ES" b="1" dirty="0"/>
              <a:t>hubieran obtenido plaza en </a:t>
            </a:r>
            <a:r>
              <a:rPr lang="es-ES" b="1" dirty="0" smtClean="0"/>
              <a:t>ningún </a:t>
            </a:r>
            <a:r>
              <a:rPr lang="es-ES" b="1" dirty="0"/>
              <a:t>centro de su </a:t>
            </a:r>
            <a:r>
              <a:rPr lang="es-ES" b="1" dirty="0" smtClean="0"/>
              <a:t>elección.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79510" y="2908406"/>
            <a:ext cx="856895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" sz="32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Solicitudes del 30 de junio </a:t>
            </a:r>
            <a:r>
              <a:rPr lang="es-ES" altLang="es-ES" sz="3200" b="1" u="sng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al </a:t>
            </a:r>
            <a:r>
              <a:rPr lang="es-ES" altLang="es-ES" sz="32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4 </a:t>
            </a:r>
            <a:r>
              <a:rPr lang="es-ES" altLang="es-ES" sz="3200" b="1" u="sng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sz="3200" b="1" u="sng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julio </a:t>
            </a:r>
          </a:p>
          <a:p>
            <a:pPr algn="ctr"/>
            <a:r>
              <a:rPr lang="es-ES" sz="1800" b="1" u="sng" dirty="0" smtClean="0">
                <a:solidFill>
                  <a:srgbClr val="FFFF00"/>
                </a:solidFill>
                <a:hlinkClick r:id="rId3"/>
              </a:rPr>
              <a:t>educamosclm.castillalamancha.es</a:t>
            </a:r>
            <a:endParaRPr lang="es-ES" altLang="es-ES" sz="1800" b="1" u="sng" dirty="0" smtClean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algn="ctr"/>
            <a:endParaRPr lang="es-ES" sz="1600" b="1" dirty="0" smtClean="0">
              <a:solidFill>
                <a:srgbClr val="FF0000"/>
              </a:solidFill>
            </a:endParaRPr>
          </a:p>
          <a:p>
            <a:pPr algn="ctr"/>
            <a:r>
              <a:rPr lang="es-ES" sz="1600" b="1" dirty="0" smtClean="0">
                <a:solidFill>
                  <a:srgbClr val="FFFF00"/>
                </a:solidFill>
              </a:rPr>
              <a:t>El </a:t>
            </a:r>
            <a:r>
              <a:rPr lang="es-ES" sz="1600" b="1" dirty="0">
                <a:solidFill>
                  <a:srgbClr val="FFFF00"/>
                </a:solidFill>
              </a:rPr>
              <a:t>alumnado que, pudiendo </a:t>
            </a:r>
            <a:r>
              <a:rPr lang="es-ES" sz="1600" b="1" dirty="0" smtClean="0">
                <a:solidFill>
                  <a:srgbClr val="FFFF00"/>
                </a:solidFill>
              </a:rPr>
              <a:t>optar </a:t>
            </a:r>
            <a:r>
              <a:rPr lang="es-ES" sz="1600" b="1" dirty="0">
                <a:solidFill>
                  <a:srgbClr val="FFFF00"/>
                </a:solidFill>
              </a:rPr>
              <a:t>a la oferta de vacantes resultantes </a:t>
            </a:r>
            <a:r>
              <a:rPr lang="es-ES" sz="1600" b="1" u="sng" dirty="0" smtClean="0">
                <a:solidFill>
                  <a:srgbClr val="FFFF00"/>
                </a:solidFill>
              </a:rPr>
              <a:t>NO realice </a:t>
            </a:r>
            <a:r>
              <a:rPr lang="es-ES" sz="1600" b="1" u="sng" dirty="0">
                <a:solidFill>
                  <a:srgbClr val="FFFF00"/>
                </a:solidFill>
              </a:rPr>
              <a:t>la solicitud en plazo, </a:t>
            </a:r>
            <a:r>
              <a:rPr lang="es-ES" sz="1600" b="1" u="sng" dirty="0" smtClean="0">
                <a:solidFill>
                  <a:srgbClr val="FFFF00"/>
                </a:solidFill>
              </a:rPr>
              <a:t>NO </a:t>
            </a:r>
            <a:r>
              <a:rPr lang="es-ES" sz="1600" b="1" u="sng" dirty="0">
                <a:solidFill>
                  <a:srgbClr val="FFFF00"/>
                </a:solidFill>
              </a:rPr>
              <a:t>participará en este proceso </a:t>
            </a:r>
            <a:r>
              <a:rPr lang="es-ES" sz="1600" b="1" dirty="0">
                <a:solidFill>
                  <a:srgbClr val="FFFF00"/>
                </a:solidFill>
              </a:rPr>
              <a:t>y permanecerá en </a:t>
            </a:r>
            <a:r>
              <a:rPr lang="es-ES" sz="1600" b="1" dirty="0" smtClean="0">
                <a:solidFill>
                  <a:srgbClr val="FFFF00"/>
                </a:solidFill>
              </a:rPr>
              <a:t>el centro adjudicado </a:t>
            </a:r>
            <a:r>
              <a:rPr lang="es-ES" sz="1600" b="1" dirty="0">
                <a:solidFill>
                  <a:srgbClr val="FFFF00"/>
                </a:solidFill>
              </a:rPr>
              <a:t>en la </a:t>
            </a:r>
            <a:r>
              <a:rPr lang="es-ES" sz="1600" b="1" dirty="0" smtClean="0">
                <a:solidFill>
                  <a:srgbClr val="FFFF00"/>
                </a:solidFill>
              </a:rPr>
              <a:t>asignación definitiva.</a:t>
            </a:r>
            <a:endParaRPr lang="es-ES" sz="1600" b="1" dirty="0">
              <a:solidFill>
                <a:srgbClr val="FFFF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99692" y="4793843"/>
            <a:ext cx="554461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u="sng" dirty="0" smtClean="0">
                <a:solidFill>
                  <a:schemeClr val="tx2">
                    <a:lumMod val="75000"/>
                  </a:schemeClr>
                </a:solidFill>
              </a:rPr>
              <a:t>Adjudicación – 21 de julio</a:t>
            </a:r>
          </a:p>
          <a:p>
            <a:pPr algn="ctr"/>
            <a:r>
              <a:rPr lang="es-ES" sz="1600" b="1" u="sng" dirty="0" smtClean="0">
                <a:solidFill>
                  <a:schemeClr val="tx2">
                    <a:lumMod val="75000"/>
                  </a:schemeClr>
                </a:solidFill>
              </a:rPr>
              <a:t>Matrícula 1 y 2 de septiembre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8281710" y="5655896"/>
            <a:ext cx="513534" cy="72621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1520" y="798858"/>
            <a:ext cx="8389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ES" b="1" dirty="0">
                <a:solidFill>
                  <a:srgbClr val="FFFF00"/>
                </a:solidFill>
              </a:rPr>
              <a:t>Oferta de vacantes resultantes </a:t>
            </a:r>
            <a:r>
              <a:rPr lang="es-ES" altLang="es-ES" b="1" dirty="0">
                <a:solidFill>
                  <a:srgbClr val="002060"/>
                </a:solidFill>
              </a:rPr>
              <a:t>–  </a:t>
            </a:r>
            <a:r>
              <a:rPr lang="es-ES" altLang="es-ES" b="1" u="sng" dirty="0">
                <a:solidFill>
                  <a:srgbClr val="002060"/>
                </a:solidFill>
              </a:rPr>
              <a:t>sólo para el alumnado que ha participado en el proceso de admisión, incluidos los alumnos/as de Inclusión Educativa y</a:t>
            </a:r>
            <a:r>
              <a:rPr lang="es-ES" altLang="es-ES" b="1" dirty="0">
                <a:solidFill>
                  <a:srgbClr val="002060"/>
                </a:solidFill>
              </a:rPr>
              <a:t>:</a:t>
            </a:r>
            <a:endParaRPr lang="es-ES" altLang="es-ES" b="1" u="sng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02148" y="5719524"/>
            <a:ext cx="775344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rgbClr val="C00000"/>
                </a:solidFill>
              </a:rPr>
              <a:t>A partir </a:t>
            </a:r>
            <a:r>
              <a:rPr lang="es-ES" dirty="0" smtClean="0">
                <a:solidFill>
                  <a:srgbClr val="C00000"/>
                </a:solidFill>
              </a:rPr>
              <a:t>esta asignación de vacantes </a:t>
            </a:r>
            <a:r>
              <a:rPr lang="es-ES" dirty="0">
                <a:solidFill>
                  <a:srgbClr val="C00000"/>
                </a:solidFill>
              </a:rPr>
              <a:t>resultantes queda concluido el proceso de admisión y </a:t>
            </a:r>
            <a:r>
              <a:rPr lang="es-ES" b="1" dirty="0" smtClean="0">
                <a:solidFill>
                  <a:srgbClr val="C00000"/>
                </a:solidFill>
              </a:rPr>
              <a:t>todas las vacantes NO adjudicadas y las </a:t>
            </a:r>
            <a:r>
              <a:rPr lang="es-ES" b="1" dirty="0">
                <a:solidFill>
                  <a:srgbClr val="C00000"/>
                </a:solidFill>
              </a:rPr>
              <a:t>que se generen, serán </a:t>
            </a:r>
            <a:r>
              <a:rPr lang="es-ES" b="1" dirty="0" smtClean="0">
                <a:solidFill>
                  <a:srgbClr val="C00000"/>
                </a:solidFill>
              </a:rPr>
              <a:t>ofertadas en el plazo extraordinario.</a:t>
            </a:r>
            <a:endParaRPr lang="es-E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9295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1115616" y="253425"/>
            <a:ext cx="6445224" cy="850414"/>
          </a:xfrm>
          <a:noFill/>
        </p:spPr>
        <p:txBody>
          <a:bodyPr>
            <a:normAutofit/>
          </a:bodyPr>
          <a:lstStyle/>
          <a:p>
            <a:pPr algn="ctr">
              <a:defRPr/>
            </a:pPr>
            <a:r>
              <a:rPr lang="es-ES" altLang="es-ES" sz="4000" b="1" dirty="0" smtClean="0"/>
              <a:t>Plazo Extraordinario</a:t>
            </a:r>
            <a:endParaRPr lang="es-ES" altLang="es-ES" sz="40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107504" y="2166288"/>
            <a:ext cx="8784976" cy="45942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  <a:defRPr/>
            </a:pPr>
            <a:r>
              <a:rPr lang="es-ES" altLang="es-ES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Sólo se estimarán solicitudes </a:t>
            </a:r>
            <a:r>
              <a:rPr lang="es-ES" altLang="es-ES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por:</a:t>
            </a:r>
          </a:p>
          <a:p>
            <a:pPr marL="0" indent="0" algn="just">
              <a:buNone/>
              <a:defRPr/>
            </a:pPr>
            <a:r>
              <a:rPr lang="es-ES" altLang="es-ES" sz="20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1. </a:t>
            </a:r>
            <a:r>
              <a:rPr lang="es-ES" alt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Traslados de localidad.</a:t>
            </a:r>
          </a:p>
          <a:p>
            <a:pPr marL="0" indent="0" algn="just">
              <a:buNone/>
              <a:defRPr/>
            </a:pP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Empadronamiento del </a:t>
            </a:r>
            <a:r>
              <a:rPr 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 </a:t>
            </a:r>
            <a:r>
              <a:rPr lang="es-ES" sz="1800" b="1" i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con </a:t>
            </a:r>
            <a:r>
              <a:rPr lang="es-ES" sz="1800" b="1" i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sus progenitores o tutores legales </a:t>
            </a: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en la nueva localidad o certificado laboral expedido por la empresa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sz="24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altLang="es-ES" sz="20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2. </a:t>
            </a:r>
            <a:r>
              <a:rPr lang="es-ES" altLang="es-ES" b="1" u="sng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ircunstancias </a:t>
            </a:r>
            <a:r>
              <a:rPr lang="es-ES" altLang="es-ES" sz="2000" b="1" u="sng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que respondan a casos excepcionales, tales como violencia de género o acoso escolar.</a:t>
            </a:r>
          </a:p>
          <a:p>
            <a:pPr marL="0" indent="0" algn="just">
              <a:buNone/>
            </a:pPr>
            <a:r>
              <a:rPr lang="es-ES" alt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Adjuntar un modelo de solicitud adicional en el que se exponga la circunstancia concurrente en su </a:t>
            </a:r>
            <a:r>
              <a:rPr lang="es-ES" alt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caso</a:t>
            </a:r>
            <a:r>
              <a:rPr lang="es-ES" alt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, aportando la documentación acreditativa correspondiente, para su supervisión por el Servicio Provincial de Inspección Educativa.</a:t>
            </a:r>
            <a:r>
              <a:rPr lang="es-ES" altLang="es-ES" sz="1800" b="1" i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endParaRPr lang="es-ES" altLang="es-ES" sz="1800" i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3. </a:t>
            </a:r>
            <a:r>
              <a:rPr 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Alumnado </a:t>
            </a:r>
            <a:r>
              <a:rPr lang="es-ES" sz="2000" b="1" u="sng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que no haya participado en el proceso de admisión y deba </a:t>
            </a:r>
            <a:r>
              <a:rPr 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escolarizarse.</a:t>
            </a:r>
          </a:p>
          <a:p>
            <a:pPr marL="0" indent="0" algn="just">
              <a:buNone/>
              <a:defRPr/>
            </a:pP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Empadronamiento del alumno/a solicitante </a:t>
            </a:r>
            <a:r>
              <a:rPr lang="es-ES" sz="1800" b="1" i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con sus progenitores o tutores </a:t>
            </a:r>
            <a:r>
              <a:rPr lang="es-ES" sz="1800" b="1" i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legales</a:t>
            </a:r>
            <a:r>
              <a:rPr 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sz="1800" u="sng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4. </a:t>
            </a:r>
            <a:r>
              <a:rPr 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Alumnado </a:t>
            </a:r>
            <a:r>
              <a:rPr lang="es-ES" sz="2000" b="1" u="sng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que participó en el proceso de admisión, se le adjudicó cambio de centro y </a:t>
            </a:r>
            <a:r>
              <a:rPr lang="es-ES" sz="2000" b="1" u="sng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REPITE CURSO.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</a:p>
          <a:p>
            <a:pPr marL="0" indent="0" algn="just">
              <a:buNone/>
              <a:defRPr/>
            </a:pPr>
            <a:r>
              <a:rPr 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Adjuntar </a:t>
            </a: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un modelo de Solicitud de “Expone y solicita</a:t>
            </a:r>
            <a:r>
              <a:rPr 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”. </a:t>
            </a:r>
            <a:endParaRPr lang="es-ES" sz="1800" i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endParaRPr lang="es-ES" b="1" u="sng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740352" y="198884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6876256" y="1484784"/>
            <a:ext cx="208823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  <a:defRPr/>
            </a:pPr>
            <a:r>
              <a:rPr lang="es-ES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En las solicitudes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extraordinarias NO </a:t>
            </a:r>
            <a:r>
              <a:rPr lang="es-ES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se bareman criterios.</a:t>
            </a:r>
            <a:endParaRPr lang="es-ES" altLang="es-ES" sz="1600" b="1" u="sng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444">
            <a:off x="7951242" y="338624"/>
            <a:ext cx="690590" cy="97659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907704" y="892791"/>
            <a:ext cx="51845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4400" b="1" u="sng" dirty="0">
                <a:solidFill>
                  <a:srgbClr val="FFC000"/>
                </a:solidFill>
                <a:latin typeface="Arial Narrow" panose="020B0606020202030204" pitchFamily="34" charset="0"/>
              </a:rPr>
              <a:t>A partir del 1 de junio</a:t>
            </a:r>
            <a:endParaRPr lang="es-ES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ES" sz="6000" b="1" dirty="0" smtClean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  <p:sp>
        <p:nvSpPr>
          <p:cNvPr id="9" name="Esquina doblada 8"/>
          <p:cNvSpPr>
            <a:spLocks noChangeArrowheads="1"/>
          </p:cNvSpPr>
          <p:nvPr/>
        </p:nvSpPr>
        <p:spPr bwMode="auto">
          <a:xfrm>
            <a:off x="120605" y="3501007"/>
            <a:ext cx="8899039" cy="3240361"/>
          </a:xfrm>
          <a:prstGeom prst="foldedCorner">
            <a:avLst>
              <a:gd name="adj" fmla="val 12500"/>
            </a:avLst>
          </a:prstGeom>
          <a:solidFill>
            <a:srgbClr val="E7E6E6"/>
          </a:solidFill>
          <a:ln w="31750">
            <a:solidFill>
              <a:sysClr val="window" lastClr="FFFFFF">
                <a:lumMod val="75000"/>
              </a:sysClr>
            </a:solidFill>
            <a:round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2400" b="1" dirty="0" smtClean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¡MUY IMPORTANTE! </a:t>
            </a:r>
            <a:endParaRPr lang="es-ES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noFill/>
                <a:effectLst>
                  <a:outerShdw dist="38100" dir="2700000" algn="tl">
                    <a:schemeClr val="accent2"/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MATRICULACIÓN </a:t>
            </a:r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LOS PLAZOS ESTABLECIDOS</a:t>
            </a:r>
            <a:r>
              <a:rPr 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800" b="1" u="sng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OBLIGATORIA</a:t>
            </a:r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SIN EXCEPCIÓN.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ALUMNO/A QUE NO SE MATRICULE EN ESTOS PLAZOS, </a:t>
            </a:r>
            <a:r>
              <a:rPr lang="es-ES" sz="1800" b="1" u="sng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PERDERÁ LA PLAZA ADJUDICADA,</a:t>
            </a: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OFERTÁNDOSE COMO VACANTE RESULTANTE O A SOLICITANTES DE PLAZO EXTRAORDINARIO.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ES" sz="1800" dirty="0"/>
          </a:p>
          <a:p>
            <a:pPr algn="ctr">
              <a:spcAft>
                <a:spcPts val="0"/>
              </a:spcAft>
            </a:pPr>
            <a:r>
              <a:rPr lang="es-ES" sz="1800" b="1" dirty="0" smtClean="0">
                <a:solidFill>
                  <a:schemeClr val="accent6">
                    <a:lumMod val="50000"/>
                  </a:schemeClr>
                </a:solidFill>
              </a:rPr>
              <a:t>La </a:t>
            </a:r>
            <a:r>
              <a:rPr lang="es-ES" sz="1800" b="1" dirty="0">
                <a:solidFill>
                  <a:schemeClr val="accent6">
                    <a:lumMod val="50000"/>
                  </a:schemeClr>
                </a:solidFill>
              </a:rPr>
              <a:t>PRE-MATRÍCULA o recogida de información de elección de materias que se realiza en los centros hacia finales de mayo/junio, </a:t>
            </a:r>
            <a:endParaRPr lang="es-ES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Aft>
                <a:spcPts val="0"/>
              </a:spcAft>
            </a:pPr>
            <a:r>
              <a:rPr lang="es-ES" sz="1800" b="1" u="sng" dirty="0" smtClean="0">
                <a:solidFill>
                  <a:schemeClr val="accent6">
                    <a:lumMod val="50000"/>
                  </a:schemeClr>
                </a:solidFill>
              </a:rPr>
              <a:t>NO </a:t>
            </a:r>
            <a:r>
              <a:rPr lang="es-ES" sz="1800" b="1" u="sng" dirty="0">
                <a:solidFill>
                  <a:schemeClr val="accent6">
                    <a:lumMod val="50000"/>
                  </a:schemeClr>
                </a:solidFill>
              </a:rPr>
              <a:t>ES UNA MATRÍCULA OFICIAL.  </a:t>
            </a:r>
          </a:p>
          <a:p>
            <a:pPr algn="ctr">
              <a:spcAft>
                <a:spcPts val="0"/>
              </a:spcAft>
            </a:pPr>
            <a:r>
              <a:rPr lang="es-ES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E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1520" y="1001865"/>
            <a:ext cx="85605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ES" sz="1600" b="1" dirty="0">
                <a:solidFill>
                  <a:srgbClr val="002060"/>
                </a:solidFill>
                <a:ea typeface="Calibri" panose="020F0502020204030204" pitchFamily="34" charset="0"/>
              </a:rPr>
              <a:t>Todo el alumnado que haya obtenido un puesto escolar en el presente proceso de admisión, deberá formalizar la matrícula </a:t>
            </a:r>
            <a:r>
              <a:rPr lang="es-ES" sz="1600" b="1" u="sng" dirty="0">
                <a:solidFill>
                  <a:srgbClr val="002060"/>
                </a:solidFill>
                <a:ea typeface="Calibri" panose="020F0502020204030204" pitchFamily="34" charset="0"/>
              </a:rPr>
              <a:t>en el centro en el que haya sido asignado o a través de la plataforma </a:t>
            </a:r>
            <a:r>
              <a:rPr lang="es-ES" sz="1600" b="1" u="sng" dirty="0" smtClean="0">
                <a:solidFill>
                  <a:srgbClr val="002060"/>
                </a:solidFill>
                <a:ea typeface="Calibri" panose="020F0502020204030204" pitchFamily="34" charset="0"/>
              </a:rPr>
              <a:t>EducamosCLM</a:t>
            </a:r>
            <a:r>
              <a:rPr lang="es-ES" sz="16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 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  <a:hlinkClick r:id="rId4"/>
              </a:rPr>
              <a:t>educamosclm.castillalamancha.es</a:t>
            </a:r>
            <a:endParaRPr lang="es-ES" sz="1600" b="1" dirty="0">
              <a:solidFill>
                <a:srgbClr val="FFC000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ES" sz="1100" dirty="0">
                <a:solidFill>
                  <a:srgbClr val="C00000"/>
                </a:solidFill>
                <a:ea typeface="Calibri" panose="020F0502020204030204" pitchFamily="34" charset="0"/>
              </a:rPr>
              <a:t> </a:t>
            </a:r>
            <a:endParaRPr lang="es-ES" sz="1200" dirty="0">
              <a:solidFill>
                <a:srgbClr val="C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Infantil y Primaria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: 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del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30 </a:t>
            </a:r>
            <a:r>
              <a:rPr lang="es-ES" sz="1600" b="1" dirty="0">
                <a:solidFill>
                  <a:srgbClr val="FFC000"/>
                </a:solidFill>
                <a:ea typeface="Calibri" panose="020F0502020204030204" pitchFamily="34" charset="0"/>
              </a:rPr>
              <a:t>de junio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al 6 </a:t>
            </a:r>
            <a:r>
              <a:rPr lang="es-ES" sz="1600" b="1" dirty="0">
                <a:solidFill>
                  <a:srgbClr val="FFC000"/>
                </a:solidFill>
                <a:ea typeface="Calibri" panose="020F0502020204030204" pitchFamily="34" charset="0"/>
              </a:rPr>
              <a:t>de julio de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2021</a:t>
            </a: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s-ES" sz="16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 smtClean="0">
                <a:solidFill>
                  <a:srgbClr val="000000"/>
                </a:solidFill>
                <a:ea typeface="Calibri" panose="020F0502020204030204" pitchFamily="34" charset="0"/>
              </a:rPr>
              <a:t>ESO</a:t>
            </a:r>
            <a:r>
              <a:rPr lang="es-ES" sz="1600" u="sng" dirty="0" smtClean="0">
                <a:solidFill>
                  <a:srgbClr val="000000"/>
                </a:solidFill>
                <a:ea typeface="Calibri" panose="020F0502020204030204" pitchFamily="34" charset="0"/>
              </a:rPr>
              <a:t>: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 del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30 </a:t>
            </a:r>
            <a:r>
              <a:rPr lang="es-ES" sz="1600" b="1" dirty="0">
                <a:solidFill>
                  <a:srgbClr val="FFC000"/>
                </a:solidFill>
                <a:ea typeface="Calibri" panose="020F0502020204030204" pitchFamily="34" charset="0"/>
              </a:rPr>
              <a:t>de junio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al 8 </a:t>
            </a:r>
            <a:r>
              <a:rPr lang="es-ES" sz="1600" b="1" dirty="0">
                <a:solidFill>
                  <a:srgbClr val="FFC000"/>
                </a:solidFill>
                <a:ea typeface="Calibri" panose="020F0502020204030204" pitchFamily="34" charset="0"/>
              </a:rPr>
              <a:t>de julio de </a:t>
            </a:r>
            <a:r>
              <a:rPr lang="es-ES" sz="1600" b="1" dirty="0" smtClean="0">
                <a:solidFill>
                  <a:srgbClr val="FFC000"/>
                </a:solidFill>
                <a:ea typeface="Calibri" panose="020F0502020204030204" pitchFamily="34" charset="0"/>
              </a:rPr>
              <a:t>2021</a:t>
            </a: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s-ES" sz="16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Proceso de vacantes resultantes</a:t>
            </a:r>
            <a:r>
              <a:rPr lang="es-ES" sz="1600" u="sng" dirty="0">
                <a:solidFill>
                  <a:srgbClr val="000000"/>
                </a:solidFill>
                <a:ea typeface="Calibri" panose="020F0502020204030204" pitchFamily="34" charset="0"/>
              </a:rPr>
              <a:t>: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ES" sz="1600" b="1" dirty="0">
                <a:solidFill>
                  <a:srgbClr val="FFC000"/>
                </a:solidFill>
                <a:ea typeface="Calibri" panose="020F0502020204030204" pitchFamily="34" charset="0"/>
              </a:rPr>
              <a:t>1 y 2 de septiembre</a:t>
            </a:r>
            <a:endParaRPr lang="es-ES" sz="1600" dirty="0">
              <a:solidFill>
                <a:srgbClr val="FFC000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ES" sz="1100" dirty="0">
                <a:solidFill>
                  <a:srgbClr val="000000"/>
                </a:solidFill>
                <a:ea typeface="Calibri" panose="020F0502020204030204" pitchFamily="34" charset="0"/>
              </a:rPr>
              <a:t> </a:t>
            </a:r>
            <a:endParaRPr lang="es-ES" sz="12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89795" y="225456"/>
            <a:ext cx="4032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s-ES" sz="3600" b="1" dirty="0" smtClean="0"/>
              <a:t>MATRICULACIÓN</a:t>
            </a:r>
            <a:endParaRPr lang="es-ES" sz="3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5836">
            <a:off x="8391964" y="201196"/>
            <a:ext cx="491356" cy="69485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533401" y="4301070"/>
            <a:ext cx="5478760" cy="194730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401" y="2492896"/>
            <a:ext cx="2598440" cy="1808174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52711" y="1114004"/>
            <a:ext cx="8910228" cy="4752528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467544" y="1412776"/>
            <a:ext cx="82805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940" algn="just">
              <a:spcAft>
                <a:spcPts val="0"/>
              </a:spcAft>
            </a:pPr>
            <a:r>
              <a:rPr lang="es-ES" sz="28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SI TIENE UN </a:t>
            </a:r>
            <a:r>
              <a:rPr lang="es-ES" sz="2800" b="1" u="sng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PROBLEMA DE TIPO TÉCNICO</a:t>
            </a:r>
            <a:r>
              <a:rPr lang="es-ES" sz="28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CON LA PLATAFORMA EDUCAMOSCLM, HA DE ENVIAR UN CORREO ELECTRÓNICO A </a:t>
            </a:r>
            <a:endParaRPr lang="es-ES" sz="2800" dirty="0" smtClean="0">
              <a:solidFill>
                <a:srgbClr val="FFFFFF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R="27940" algn="ctr">
              <a:spcAft>
                <a:spcPts val="0"/>
              </a:spcAft>
            </a:pPr>
            <a:r>
              <a:rPr lang="es-ES" sz="3200" u="sng" dirty="0" smtClean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educamosclm@jccm.es</a:t>
            </a:r>
          </a:p>
          <a:p>
            <a:pPr marR="27940">
              <a:spcAft>
                <a:spcPts val="0"/>
              </a:spcAft>
            </a:pPr>
            <a:endParaRPr lang="es-ES" sz="2800" u="sng" dirty="0">
              <a:solidFill>
                <a:srgbClr val="FFFFFF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R="27940" algn="just">
              <a:spcAft>
                <a:spcPts val="0"/>
              </a:spcAft>
            </a:pPr>
            <a:r>
              <a:rPr lang="es-ES" sz="2400" dirty="0" smtClean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INDIQUE </a:t>
            </a:r>
            <a:r>
              <a:rPr lang="es-ES" sz="24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NOMBRE Y APELLIDOS, DNI, Y DATOS COMPLETOS DEL PROBLEMA QUE TIENE (NOMBRE COMPLETO DEL ALUMNO, CURSO SOLICITADO, ETC). CUANTOS MÁS </a:t>
            </a:r>
            <a:r>
              <a:rPr lang="es-ES" sz="2400" dirty="0" smtClean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DATOS, </a:t>
            </a:r>
            <a:r>
              <a:rPr lang="es-ES" sz="24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MEJOR PARA QUE LE PODAMOS ATENDER SIN VOLVER A PEDIRLE INFORMACIÓN.</a:t>
            </a:r>
            <a:endParaRPr lang="es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032">
            <a:off x="8227821" y="160322"/>
            <a:ext cx="515475" cy="7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741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" y="0"/>
            <a:ext cx="9144000" cy="6858000"/>
          </a:xfrm>
          <a:prstGeom prst="rect">
            <a:avLst/>
          </a:prstGeom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07950" y="115888"/>
            <a:ext cx="8928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48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CANALES DE INFORMACIÓN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118729" y="870476"/>
            <a:ext cx="8856538" cy="60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914400" lvl="1" indent="-4572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Portal de Educación: </a:t>
            </a:r>
            <a:r>
              <a:rPr lang="es-ES" altLang="es-ES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3"/>
              </a:rPr>
              <a:t>educa.jccm.es</a:t>
            </a:r>
            <a:endParaRPr lang="es-ES" altLang="es-ES" b="1" dirty="0" smtClean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Guía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para las familias. </a:t>
            </a:r>
            <a:endParaRPr lang="es-ES" altLang="es-ES" sz="20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485900" lvl="2" indent="-342900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Video – tutoriales (solicitudes, matriculación, reclamaciones, renuncias…)</a:t>
            </a: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Preguntas frecuentes</a:t>
            </a: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Oferta educativa</a:t>
            </a:r>
            <a:endParaRPr lang="es-ES" altLang="es-ES" sz="32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Centros Educativos.</a:t>
            </a: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Correos electrónicos - Delegaciones</a:t>
            </a: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Albacete: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	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4"/>
              </a:rPr>
              <a:t>admision.ab@jccm.es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967 596 329</a:t>
            </a:r>
            <a:endParaRPr lang="es-ES" altLang="es-ES" sz="18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Ciudad Real: 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5"/>
              </a:rPr>
              <a:t>admision.cr@jccm.es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926 279 299</a:t>
            </a:r>
            <a:endParaRPr lang="es-ES" altLang="es-ES" sz="18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Cuenca: 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6"/>
              </a:rPr>
              <a:t>admision.cu@jccm.es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969 177 747</a:t>
            </a:r>
            <a:endParaRPr lang="es-ES" altLang="es-ES" sz="18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Guadalajara: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7"/>
              </a:rPr>
              <a:t>admision.gu@jccm.es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949 887 928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Talavera: 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  <a:hlinkClick r:id="rId8"/>
              </a:rPr>
              <a:t>admision.talavera@jccm.es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r>
              <a:rPr lang="es-E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925 330 </a:t>
            </a:r>
            <a:r>
              <a:rPr lang="es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200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sz="1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ES" altLang="es-ES" sz="1800" b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Toledo: </a:t>
            </a: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</a:t>
            </a: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9"/>
              </a:rPr>
              <a:t>admision.to@jccm.es</a:t>
            </a: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	</a:t>
            </a:r>
            <a:r>
              <a:rPr lang="es-ES" sz="18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	</a:t>
            </a:r>
            <a:r>
              <a:rPr lang="es-E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925 286 500</a:t>
            </a:r>
            <a:endParaRPr lang="es-ES" altLang="es-ES" sz="1800" b="1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altLang="es-ES" sz="1800" b="1" dirty="0" smtClean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10"/>
              </a:rPr>
              <a:t>admision.edu@jccm.es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</a:t>
            </a:r>
            <a:r>
              <a:rPr lang="es-ES" altLang="es-ES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925 247 400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		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endParaRPr lang="es-ES" altLang="es-ES" sz="12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Teléfonos </a:t>
            </a:r>
            <a:r>
              <a:rPr lang="es-ES" altLang="es-ES" sz="20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de información 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Único de Información (012).</a:t>
            </a:r>
          </a:p>
          <a:p>
            <a:pPr lvl="1" algn="just" eaLnBrk="1" hangingPunct="1">
              <a:spcBef>
                <a:spcPct val="0"/>
              </a:spcBef>
              <a:buClr>
                <a:srgbClr val="FF0066"/>
              </a:buClr>
              <a:buFont typeface="Wingdings" panose="05000000000000000000" pitchFamily="2" charset="2"/>
              <a:buNone/>
              <a:defRPr/>
            </a:pPr>
            <a:endParaRPr lang="es-ES" altLang="es-ES" sz="1800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5353">
            <a:off x="7072472" y="3276259"/>
            <a:ext cx="1556702" cy="2201414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829432" y="2132856"/>
            <a:ext cx="41767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ES" sz="4800" b="1" dirty="0" smtClean="0">
                <a:solidFill>
                  <a:schemeClr val="bg1"/>
                </a:solidFill>
                <a:latin typeface="+mn-lt"/>
              </a:rPr>
              <a:t>Muchas Gracias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4340"/>
            <a:ext cx="4506875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5841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23528" y="403022"/>
            <a:ext cx="798173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MUY IMPORTANTE - NOVEDADES EN EL PROCESO DE ADMISIÓN 2022</a:t>
            </a:r>
            <a:endParaRPr lang="es-ES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86601" y="1441075"/>
            <a:ext cx="82345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/>
              <a:t>1.- Adecuación a la </a:t>
            </a:r>
            <a:r>
              <a:rPr lang="es-ES" sz="1600" i="1" dirty="0" smtClean="0"/>
              <a:t>Ley </a:t>
            </a:r>
            <a:r>
              <a:rPr lang="es-ES" sz="1600" i="1" dirty="0"/>
              <a:t>Orgánica 3/2020, de 29 de diciembre, por la que se modifica la Ley Orgánica 2/2006, de 3 de mayo, de Educación</a:t>
            </a:r>
            <a:r>
              <a:rPr lang="es-ES" sz="1600" i="1" dirty="0" smtClean="0"/>
              <a:t>. </a:t>
            </a:r>
            <a:r>
              <a:rPr lang="es-ES" sz="1600" b="1" i="1" dirty="0" smtClean="0">
                <a:solidFill>
                  <a:srgbClr val="FFFF00"/>
                </a:solidFill>
              </a:rPr>
              <a:t>LOMLOE</a:t>
            </a:r>
          </a:p>
          <a:p>
            <a:pPr algn="just"/>
            <a:endParaRPr lang="es-ES" sz="1600" b="1" i="1" dirty="0" smtClean="0">
              <a:solidFill>
                <a:srgbClr val="FFFF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Se añaden 3 nuevos criterios al baremo:</a:t>
            </a:r>
          </a:p>
          <a:p>
            <a:pPr lvl="1"/>
            <a:endParaRPr lang="es-ES" sz="1600" dirty="0" smtClean="0"/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s-ES" sz="1600" b="1" dirty="0" smtClean="0"/>
              <a:t>Familia Monoparental.</a:t>
            </a:r>
          </a:p>
          <a:p>
            <a:pPr lvl="2"/>
            <a:endParaRPr lang="es-ES" sz="1600" b="1" dirty="0" smtClean="0"/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s-ES" sz="1600" b="1" dirty="0" smtClean="0"/>
              <a:t>Alumnado nacido de parto múltiple.</a:t>
            </a:r>
          </a:p>
          <a:p>
            <a:pPr lvl="2"/>
            <a:endParaRPr lang="es-ES" sz="1600" b="1" dirty="0" smtClean="0"/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s-ES" sz="1600" b="1" dirty="0" smtClean="0"/>
              <a:t>Condición de víctima de violencia de género o de terrorismo.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21977" y="4437112"/>
            <a:ext cx="8234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/>
              <a:t>2</a:t>
            </a:r>
            <a:r>
              <a:rPr lang="es-ES" sz="1600" dirty="0" smtClean="0"/>
              <a:t>. - </a:t>
            </a:r>
            <a:r>
              <a:rPr lang="es-ES" sz="1600" b="1" dirty="0">
                <a:solidFill>
                  <a:srgbClr val="FFFF00"/>
                </a:solidFill>
              </a:rPr>
              <a:t>El alumno/a debe estar empadronado/a </a:t>
            </a:r>
            <a:r>
              <a:rPr lang="es-ES" sz="1600" dirty="0"/>
              <a:t>en el domicilio familiar alegado con al menos uno de los progenitores o </a:t>
            </a:r>
            <a:r>
              <a:rPr lang="es-ES" sz="1600" dirty="0" smtClean="0"/>
              <a:t>tutores/as </a:t>
            </a:r>
            <a:r>
              <a:rPr lang="es-ES" sz="1600" dirty="0"/>
              <a:t>legales </a:t>
            </a:r>
            <a:r>
              <a:rPr lang="es-ES" sz="1600" b="1" u="sng" dirty="0" smtClean="0"/>
              <a:t>a </a:t>
            </a:r>
            <a:r>
              <a:rPr lang="es-ES" sz="1600" b="1" u="sng" dirty="0"/>
              <a:t>fecha de inicio de entrada de </a:t>
            </a:r>
            <a:r>
              <a:rPr lang="es-ES" sz="1600" b="1" u="sng" dirty="0" smtClean="0"/>
              <a:t>solicitudes – 7 de febrero de 2022.</a:t>
            </a:r>
            <a:endParaRPr lang="es-ES" sz="1600" b="1" u="sng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6191">
            <a:off x="8143020" y="5575140"/>
            <a:ext cx="627030" cy="8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8475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95535" y="789792"/>
            <a:ext cx="8389861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700" dirty="0"/>
              <a:t>3</a:t>
            </a:r>
            <a:r>
              <a:rPr lang="es-ES" sz="1700" dirty="0" smtClean="0"/>
              <a:t>.- Los </a:t>
            </a:r>
            <a:r>
              <a:rPr lang="es-ES" sz="1700" dirty="0"/>
              <a:t>listados de </a:t>
            </a:r>
            <a:r>
              <a:rPr lang="es-ES" sz="1700" dirty="0" smtClean="0"/>
              <a:t>publicación, </a:t>
            </a:r>
            <a:r>
              <a:rPr lang="es-ES" sz="1700" dirty="0"/>
              <a:t>tanto de baremo como de </a:t>
            </a:r>
            <a:r>
              <a:rPr lang="es-ES" sz="1700" dirty="0" smtClean="0"/>
              <a:t>adjudicación, </a:t>
            </a:r>
            <a:r>
              <a:rPr lang="es-ES" sz="1700" dirty="0"/>
              <a:t>se realizarán a través del </a:t>
            </a:r>
            <a:r>
              <a:rPr lang="es-ES" sz="1700" b="1" u="sng" dirty="0">
                <a:solidFill>
                  <a:srgbClr val="FFFF00"/>
                </a:solidFill>
              </a:rPr>
              <a:t>Número </a:t>
            </a:r>
            <a:r>
              <a:rPr lang="es-ES" sz="1700" b="1" u="sng" dirty="0" smtClean="0">
                <a:solidFill>
                  <a:srgbClr val="FFFF00"/>
                </a:solidFill>
              </a:rPr>
              <a:t>de REGISTRO DE SOLICITUD</a:t>
            </a:r>
            <a:r>
              <a:rPr lang="es-ES" sz="1700" b="1" dirty="0" smtClean="0">
                <a:solidFill>
                  <a:srgbClr val="FFFF00"/>
                </a:solidFill>
              </a:rPr>
              <a:t> </a:t>
            </a:r>
            <a:r>
              <a:rPr lang="es-ES" sz="1700" b="1" u="sng" dirty="0" smtClean="0"/>
              <a:t>sustituyendo </a:t>
            </a:r>
            <a:r>
              <a:rPr lang="es-ES" sz="1700" b="1" u="sng" dirty="0"/>
              <a:t>al nombre y apellidos del alumno/a</a:t>
            </a:r>
            <a:r>
              <a:rPr lang="es-ES" sz="1700" dirty="0"/>
              <a:t>.</a:t>
            </a:r>
          </a:p>
          <a:p>
            <a:pPr algn="just"/>
            <a:endParaRPr lang="es-ES" sz="1700" dirty="0" smtClean="0"/>
          </a:p>
          <a:p>
            <a:pPr algn="just"/>
            <a:r>
              <a:rPr lang="es-ES" sz="1700" dirty="0" smtClean="0"/>
              <a:t>El </a:t>
            </a:r>
            <a:r>
              <a:rPr lang="es-ES" sz="1700" b="1" dirty="0" smtClean="0">
                <a:solidFill>
                  <a:srgbClr val="FFFF00"/>
                </a:solidFill>
              </a:rPr>
              <a:t>NÚMERO DE REGISTRO DE SOLICITUD </a:t>
            </a:r>
            <a:r>
              <a:rPr lang="es-ES" sz="1700" dirty="0" smtClean="0"/>
              <a:t>es </a:t>
            </a:r>
            <a:r>
              <a:rPr lang="es-ES" sz="1700" dirty="0"/>
              <a:t>un número </a:t>
            </a:r>
            <a:r>
              <a:rPr lang="es-ES" sz="1700" dirty="0" smtClean="0"/>
              <a:t>que se asigna por registro único una vez validemos y se grabe la solicitud telemática y sólo lo podrá ver la persona o personas que firmen telemáticamente dicha solicitud.</a:t>
            </a:r>
          </a:p>
          <a:p>
            <a:pPr algn="just"/>
            <a:endParaRPr lang="es-ES" sz="1700" dirty="0" smtClean="0"/>
          </a:p>
          <a:p>
            <a:pPr algn="just"/>
            <a:r>
              <a:rPr lang="es-ES" sz="1700" dirty="0" smtClean="0"/>
              <a:t>Para las solicitudes que se presenten en formato papel en el lugar donde se registre, se facilitará el nº de registro de la misma.</a:t>
            </a:r>
          </a:p>
          <a:p>
            <a:pPr algn="just"/>
            <a:endParaRPr lang="es-ES" sz="1600" dirty="0" smtClean="0"/>
          </a:p>
          <a:p>
            <a:pPr algn="just"/>
            <a:r>
              <a:rPr lang="es-ES" sz="1600" dirty="0" smtClean="0"/>
              <a:t>Este </a:t>
            </a:r>
            <a:r>
              <a:rPr lang="es-ES" sz="1600" dirty="0"/>
              <a:t>número de </a:t>
            </a:r>
            <a:r>
              <a:rPr lang="es-ES" sz="1600" b="1" dirty="0">
                <a:solidFill>
                  <a:srgbClr val="FFFF00"/>
                </a:solidFill>
              </a:rPr>
              <a:t>REGISTRO DE SOLICITUD </a:t>
            </a:r>
            <a:r>
              <a:rPr lang="es-ES" sz="1600" dirty="0"/>
              <a:t>va a estar visible en todos los trámites, solicitudes, barras de estado, seguimientos de la </a:t>
            </a:r>
            <a:r>
              <a:rPr lang="es-ES" sz="1600" dirty="0" smtClean="0"/>
              <a:t>solicitud</a:t>
            </a:r>
            <a:r>
              <a:rPr lang="es-ES" sz="1600" dirty="0"/>
              <a:t> </a:t>
            </a:r>
            <a:r>
              <a:rPr lang="es-ES" sz="1600" dirty="0" smtClean="0"/>
              <a:t>y listados de publicación</a:t>
            </a:r>
            <a:r>
              <a:rPr lang="es-ES" sz="1600" dirty="0" smtClean="0"/>
              <a:t>, </a:t>
            </a:r>
            <a:r>
              <a:rPr lang="es-ES" sz="1600" dirty="0"/>
              <a:t>y va a ser el mismo en todo el proceso de admisión.</a:t>
            </a:r>
          </a:p>
          <a:p>
            <a:pPr algn="just"/>
            <a:endParaRPr lang="es-ES" sz="17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67544" y="252757"/>
            <a:ext cx="777686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b="1" dirty="0"/>
              <a:t>MUY IMPORTANTE - NOVEDADES EN EL PROCESO DE ADMISIÓN 2022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572000" y="5869967"/>
            <a:ext cx="439248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El Nº </a:t>
            </a:r>
            <a:r>
              <a:rPr lang="es-ES" b="1" dirty="0" smtClean="0"/>
              <a:t>241247</a:t>
            </a:r>
            <a:r>
              <a:rPr lang="es-ES" dirty="0" smtClean="0"/>
              <a:t> sustituye al nombre y apellidos del alumno/a en los listados de publicación.</a:t>
            </a:r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425758"/>
            <a:ext cx="7887047" cy="133983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6372200" y="4437111"/>
            <a:ext cx="243166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En esta solicitud el nº es el 241247</a:t>
            </a:r>
            <a:endParaRPr lang="es-ES" b="1" dirty="0"/>
          </a:p>
        </p:txBody>
      </p:sp>
      <p:sp>
        <p:nvSpPr>
          <p:cNvPr id="5" name="Proceso 4"/>
          <p:cNvSpPr/>
          <p:nvPr/>
        </p:nvSpPr>
        <p:spPr>
          <a:xfrm>
            <a:off x="6372200" y="5196738"/>
            <a:ext cx="2413197" cy="608526"/>
          </a:xfrm>
          <a:prstGeom prst="flowChartProcess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Conector recto 7"/>
          <p:cNvCxnSpPr/>
          <p:nvPr/>
        </p:nvCxnSpPr>
        <p:spPr>
          <a:xfrm>
            <a:off x="7308304" y="5631283"/>
            <a:ext cx="216024" cy="0"/>
          </a:xfrm>
          <a:prstGeom prst="line">
            <a:avLst/>
          </a:prstGeom>
          <a:ln w="53975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56341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539936" y="480893"/>
            <a:ext cx="8280151" cy="701050"/>
          </a:xfrm>
          <a:noFill/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ES" sz="4000" b="1" dirty="0" smtClean="0">
                <a:latin typeface="+mn-lt"/>
              </a:rPr>
              <a:t>SOLICITUDES: Plazos y fechas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1043608" y="2132856"/>
            <a:ext cx="7488832" cy="1296144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</a:t>
            </a:r>
            <a:r>
              <a:rPr lang="es-ES" altLang="es-ES" sz="42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Plazo </a:t>
            </a:r>
            <a:r>
              <a:rPr lang="es-ES" altLang="es-ES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de Admisión:</a:t>
            </a:r>
            <a:endParaRPr lang="es-ES" altLang="es-ES" sz="4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>
                <a:solidFill>
                  <a:srgbClr val="FFC00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2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Del 7 al 25 </a:t>
            </a:r>
            <a:r>
              <a:rPr lang="es-ES" altLang="es-ES" sz="4200" b="1" dirty="0">
                <a:solidFill>
                  <a:srgbClr val="FFC000"/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sz="42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febrero</a:t>
            </a: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endParaRPr lang="es-ES" altLang="es-ES" sz="11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endParaRPr lang="es-ES" altLang="es-ES" sz="1100" b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4745" y="3546938"/>
            <a:ext cx="684076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altLang="es-ES" sz="39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</a:t>
            </a:r>
            <a:r>
              <a:rPr lang="es-ES" altLang="es-ES" sz="39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Plazo Extraordinario:</a:t>
            </a:r>
            <a:endParaRPr lang="es-ES" altLang="es-ES" sz="39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>
                <a:solidFill>
                  <a:srgbClr val="FFC000"/>
                </a:solidFill>
                <a:latin typeface="Arial Narrow" panose="020B0606020202030204" pitchFamily="34" charset="0"/>
              </a:rPr>
              <a:t> A partir del </a:t>
            </a:r>
            <a:r>
              <a:rPr lang="es-ES" altLang="es-ES" sz="42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1 de junio</a:t>
            </a:r>
            <a:endParaRPr lang="es-ES" altLang="es-ES" sz="42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62880" y="5301208"/>
            <a:ext cx="712879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7030A0"/>
                </a:solidFill>
              </a:rPr>
              <a:t>Desde el 26 de febrero hasta el 31 de mayo</a:t>
            </a:r>
          </a:p>
          <a:p>
            <a:pPr algn="ctr"/>
            <a:r>
              <a:rPr lang="es-ES" sz="2400" b="1" dirty="0" smtClean="0">
                <a:solidFill>
                  <a:srgbClr val="7030A0"/>
                </a:solidFill>
              </a:rPr>
              <a:t>NO habrá posibilidad de registro de solicitudes.</a:t>
            </a:r>
            <a:endParaRPr lang="es-ES" sz="2400" b="1" dirty="0">
              <a:solidFill>
                <a:srgbClr val="7030A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5255">
            <a:off x="183702" y="365339"/>
            <a:ext cx="569220" cy="80496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907703" y="1063021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altLang="es-ES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Solicitudes por EducamosCLM </a:t>
            </a:r>
            <a:r>
              <a:rPr lang="es-ES" altLang="es-ES" b="1" i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educamosclm.castillalamancha.es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uiExpand="1" build="p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323528" y="2780928"/>
            <a:ext cx="8496944" cy="3668836"/>
          </a:xfrm>
          <a:noFill/>
          <a:ln>
            <a:noFill/>
          </a:ln>
        </p:spPr>
        <p:txBody>
          <a:bodyPr>
            <a:noAutofit/>
          </a:bodyPr>
          <a:lstStyle/>
          <a:p>
            <a:pPr marL="342900" indent="-342900" algn="just" fontAlgn="auto">
              <a:spcAft>
                <a:spcPts val="0"/>
              </a:spcAft>
              <a:buAutoNum type="arabicPeriod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Alumnado de nueva incorporación al sistema educativo (3 años).</a:t>
            </a:r>
          </a:p>
          <a:p>
            <a:pPr marL="342900" indent="-342900" algn="just">
              <a:spcAft>
                <a:spcPts val="0"/>
              </a:spcAft>
              <a:buFont typeface="Wingdings 3" panose="05040102010807070707" pitchFamily="18" charset="2"/>
              <a:buAutoNum type="arabicPeriod"/>
              <a:defRPr/>
            </a:pP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Alumnado que para cambiar de etapa debe solicitar un centro distinto al actual (paso de un CEIP a un 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IES).</a:t>
            </a:r>
          </a:p>
          <a:p>
            <a:pPr marL="342900" indent="-342900" algn="just">
              <a:spcAft>
                <a:spcPts val="0"/>
              </a:spcAft>
              <a:buFont typeface="Wingdings 3" panose="05040102010807070707" pitchFamily="18" charset="2"/>
              <a:buAutoNum type="arabicPeriod"/>
              <a:defRPr/>
            </a:pP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Alumnado que solicita un cambio de 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centro.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IMPORTANTE</a:t>
            </a:r>
            <a:endParaRPr lang="es-ES" altLang="es-ES" sz="1800" b="1" dirty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800" b="1" dirty="0" smtClean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1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NO HAY QUE REALIZAR SOLICITUD DE ADMISIÓN PARA PASAR DE CURSO EN EL MISMO CENTRO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sz="1800" b="1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Aquellos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solicitantes que deseen un cambio de centro </a:t>
            </a: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un curso intermedio </a:t>
            </a:r>
            <a:r>
              <a:rPr lang="es-ES" sz="18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s-ES" sz="18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deberán consignar su centro actual entre las preferencias de su solicitud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 hacerlo así, perderían su derecho a permanecer en él en caso de no conseguir el cambio </a:t>
            </a: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esperado.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sz="1800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1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5255">
            <a:off x="229763" y="275717"/>
            <a:ext cx="632088" cy="89386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259632" y="239424"/>
            <a:ext cx="6119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PLAZO DE ADMISIÓN</a:t>
            </a:r>
          </a:p>
          <a:p>
            <a:pPr algn="ctr"/>
            <a:r>
              <a:rPr lang="es-ES" altLang="es-ES" sz="42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Del </a:t>
            </a:r>
            <a:r>
              <a:rPr lang="es-ES" altLang="es-ES" sz="4200" b="1" dirty="0">
                <a:solidFill>
                  <a:srgbClr val="FFC000"/>
                </a:solidFill>
                <a:latin typeface="Arial Narrow" panose="020B0606020202030204" pitchFamily="34" charset="0"/>
              </a:rPr>
              <a:t>7 al 25 de febrero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899592" y="459648"/>
            <a:ext cx="7632848" cy="809112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ES" b="1" dirty="0" smtClean="0"/>
              <a:t>educamosCLM: a tener en cuenta</a:t>
            </a: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329532" y="1794260"/>
            <a:ext cx="8569325" cy="494710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Toda persona puede registrar una solicitud telemática con su DNI o N. id. Extranjero o Pasaporte</a:t>
            </a:r>
            <a:r>
              <a:rPr lang="es-ES" sz="2000" b="1" dirty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(Los solicitantes con Pasaporte deberán adjuntar </a:t>
            </a:r>
            <a:r>
              <a:rPr 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toda la documentación que aleguen en los criterios</a:t>
            </a:r>
            <a:r>
              <a:rPr 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). </a:t>
            </a: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alt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Posibilidad de </a:t>
            </a:r>
            <a:r>
              <a:rPr lang="es-ES" alt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asistencia </a:t>
            </a:r>
            <a:r>
              <a:rPr lang="es-ES" altLang="es-ES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técnica para la tramitación de solicitudes</a:t>
            </a:r>
            <a:r>
              <a:rPr lang="es-ES" alt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en los centros 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con cita previa.</a:t>
            </a:r>
            <a:endParaRPr lang="es-ES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En caso de localidades con varios centros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es conveniente completar hasta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6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opciones</a:t>
            </a:r>
            <a:r>
              <a:rPr lang="es-ES" sz="2000" dirty="0">
                <a:solidFill>
                  <a:srgbClr val="FFFF00"/>
                </a:solidFill>
                <a:latin typeface="Arial Narrow" panose="020B0606020202030204" pitchFamily="34" charset="0"/>
              </a:rPr>
              <a:t>. </a:t>
            </a:r>
            <a:endParaRPr lang="es-ES" sz="2000" dirty="0" smtClean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Se debe elegir el nivel siguiente al que se está </a:t>
            </a:r>
            <a:r>
              <a:rPr lang="es-ES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cursando,</a:t>
            </a:r>
            <a:r>
              <a:rPr lang="es-ES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dirty="0">
                <a:solidFill>
                  <a:srgbClr val="002060"/>
                </a:solidFill>
                <a:latin typeface="Arial Narrow" panose="020B0606020202030204" pitchFamily="34" charset="0"/>
              </a:rPr>
              <a:t>de lo contrario la solicitud se </a:t>
            </a:r>
            <a:r>
              <a:rPr 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desestimará.</a:t>
            </a:r>
            <a:endParaRPr lang="es-ES" sz="2000" dirty="0" smtClean="0">
              <a:solidFill>
                <a:srgbClr val="FFFF0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sz="20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Las solicitudes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deben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ir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firmadas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por los dos progenitores/as o tutores/as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legales,</a:t>
            </a:r>
            <a:r>
              <a:rPr lang="es-ES" sz="20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para todos los menores de edad.</a:t>
            </a: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ü"/>
              <a:defRPr/>
            </a:pPr>
            <a:r>
              <a:rPr 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Es </a:t>
            </a:r>
            <a:r>
              <a:rPr 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obligatorio que todos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los usuarios mayores de edad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registren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un </a:t>
            </a:r>
            <a:r>
              <a:rPr lang="es-ES" sz="2000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correo electrónico de uso personal en el primer </a:t>
            </a:r>
            <a:r>
              <a:rPr lang="es-ES" sz="2000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acceso</a:t>
            </a:r>
            <a:r>
              <a:rPr lang="es-ES" sz="20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.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Para envío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de notificaciones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y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para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restablecer la contraseña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de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acceso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en caso de haberla olvidado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72030">
            <a:off x="8091406" y="348201"/>
            <a:ext cx="859100" cy="312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5255">
            <a:off x="176773" y="217634"/>
            <a:ext cx="530999" cy="75091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763688" y="109133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altLang="es-ES" b="1" i="1" dirty="0" smtClean="0">
                <a:solidFill>
                  <a:srgbClr val="FFC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educamosclm.castillalamancha.es</a:t>
            </a:r>
            <a:endParaRPr lang="es-ES" altLang="es-ES" b="1" i="1" dirty="0">
              <a:solidFill>
                <a:srgbClr val="FFC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49252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899592" y="333374"/>
            <a:ext cx="7632848" cy="1143001"/>
          </a:xfrm>
          <a:noFill/>
        </p:spPr>
        <p:txBody>
          <a:bodyPr>
            <a:noAutofit/>
          </a:bodyPr>
          <a:lstStyle/>
          <a:p>
            <a:pPr algn="ctr">
              <a:defRPr/>
            </a:pPr>
            <a:r>
              <a:rPr lang="es-ES" altLang="es-ES" sz="4800" b="1" dirty="0"/>
              <a:t/>
            </a:r>
            <a:br>
              <a:rPr lang="es-ES" altLang="es-ES" sz="4800" b="1" dirty="0"/>
            </a:br>
            <a:r>
              <a:rPr lang="es-ES" altLang="es-ES" b="1" dirty="0"/>
              <a:t>educamosCLM: a tener en cuenta</a:t>
            </a:r>
            <a:endParaRPr lang="es-ES" altLang="es-ES" b="1" dirty="0" smtClean="0"/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107504" y="1618016"/>
            <a:ext cx="8928992" cy="4692694"/>
          </a:xfrm>
          <a:noFill/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dirty="0">
                <a:solidFill>
                  <a:srgbClr val="002060"/>
                </a:solidFill>
                <a:latin typeface="Arial Narrow" panose="020B0606020202030204" pitchFamily="34" charset="0"/>
              </a:rPr>
              <a:t>Obligatoriedad de marcar </a:t>
            </a:r>
            <a:r>
              <a:rPr lang="es-ES" altLang="es-ES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SÍ o NO </a:t>
            </a:r>
            <a:r>
              <a:rPr lang="es-ES" altLang="es-ES" dirty="0">
                <a:solidFill>
                  <a:srgbClr val="002060"/>
                </a:solidFill>
                <a:latin typeface="Arial Narrow" panose="020B0606020202030204" pitchFamily="34" charset="0"/>
              </a:rPr>
              <a:t>en los criterios que se aleguen en la solicitud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En caso de reclamación 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se tendrá en cuenta si se ha marcado correctamente el criterio reclamado en </a:t>
            </a:r>
            <a:r>
              <a:rPr lang="es-ES" altLang="es-ES" dirty="0">
                <a:solidFill>
                  <a:srgbClr val="002060"/>
                </a:solidFill>
                <a:latin typeface="Arial Narrow" panose="020B0606020202030204" pitchFamily="34" charset="0"/>
              </a:rPr>
              <a:t>la solicitud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y si en su momento se aportó la documentación correspondiente.</a:t>
            </a: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La </a:t>
            </a:r>
            <a:r>
              <a:rPr lang="es-ES" altLang="es-ES" b="1" dirty="0">
                <a:solidFill>
                  <a:srgbClr val="FFFF00"/>
                </a:solidFill>
                <a:latin typeface="Arial Narrow" panose="020B0606020202030204" pitchFamily="34" charset="0"/>
              </a:rPr>
              <a:t>documentación a aportar en cada criterio del baremo </a:t>
            </a:r>
            <a:r>
              <a:rPr lang="es-ES" altLang="es-ES" dirty="0">
                <a:solidFill>
                  <a:srgbClr val="002060"/>
                </a:solidFill>
                <a:latin typeface="Arial Narrow" panose="020B0606020202030204" pitchFamily="34" charset="0"/>
              </a:rPr>
              <a:t>viene especificada en el </a:t>
            </a:r>
            <a:r>
              <a:rPr lang="es-ES" altLang="es-ES" b="1" dirty="0">
                <a:solidFill>
                  <a:srgbClr val="002060"/>
                </a:solidFill>
                <a:latin typeface="Arial Narrow" panose="020B0606020202030204" pitchFamily="34" charset="0"/>
              </a:rPr>
              <a:t>apartado Quinto de la Resolución de convocatoria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Es muy importante </a:t>
            </a:r>
            <a:r>
              <a:rPr lang="es-ES" altLang="es-ES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consignar correctamente el domicilio familiar en la localidad donde el alumno/a está empadronado/a</a:t>
            </a:r>
            <a:r>
              <a:rPr lang="es-ES" altLang="es-ES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con sus progenitores o tutores legales. </a:t>
            </a:r>
            <a:r>
              <a:rPr lang="es-ES" altLang="es-ES" b="1" dirty="0">
                <a:solidFill>
                  <a:srgbClr val="C00000"/>
                </a:solidFill>
                <a:latin typeface="Arial Narrow" panose="020B0606020202030204" pitchFamily="34" charset="0"/>
              </a:rPr>
              <a:t>De lo contrario el baremo será </a:t>
            </a:r>
            <a:r>
              <a:rPr lang="es-ES" altLang="es-E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cero.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_tradnl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Se </a:t>
            </a:r>
            <a:r>
              <a:rPr lang="es-ES_tradnl" b="1" dirty="0">
                <a:solidFill>
                  <a:srgbClr val="FFFF00"/>
                </a:solidFill>
                <a:latin typeface="Arial Narrow" panose="020B0606020202030204" pitchFamily="34" charset="0"/>
              </a:rPr>
              <a:t>considerará válida </a:t>
            </a:r>
            <a:r>
              <a:rPr lang="es-ES_tradnl" b="1" u="sng" dirty="0">
                <a:solidFill>
                  <a:srgbClr val="FFFF00"/>
                </a:solidFill>
                <a:latin typeface="Arial Narrow" panose="020B0606020202030204" pitchFamily="34" charset="0"/>
              </a:rPr>
              <a:t>la última </a:t>
            </a:r>
            <a:r>
              <a:rPr lang="es-ES_tradnl" b="1" u="sng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solicitud presentada</a:t>
            </a:r>
            <a:r>
              <a:rPr lang="es-ES_tradnl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es-ES_tradnl" b="1" dirty="0">
                <a:solidFill>
                  <a:srgbClr val="FFFF00"/>
                </a:solidFill>
                <a:latin typeface="Arial Narrow" panose="020B0606020202030204" pitchFamily="34" charset="0"/>
              </a:rPr>
              <a:t>dentro del </a:t>
            </a:r>
            <a:r>
              <a:rPr lang="es-ES_tradnl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plazo</a:t>
            </a:r>
            <a:r>
              <a:rPr lang="es-ES_tradnl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r>
              <a:rPr 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Si se realizan varias solicitudes </a:t>
            </a:r>
            <a:r>
              <a:rPr lang="es-ES_tradnl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se deberán cumplimentar íntegramente </a:t>
            </a:r>
            <a:r>
              <a:rPr lang="es-ES_tradnl" dirty="0">
                <a:solidFill>
                  <a:srgbClr val="002060"/>
                </a:solidFill>
                <a:latin typeface="Arial Narrow" panose="020B0606020202030204" pitchFamily="34" charset="0"/>
              </a:rPr>
              <a:t>y venir </a:t>
            </a:r>
            <a:r>
              <a:rPr lang="es-ES_tradnl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acompañadas, </a:t>
            </a:r>
            <a:r>
              <a:rPr lang="es-ES_tradnl" dirty="0">
                <a:solidFill>
                  <a:srgbClr val="002060"/>
                </a:solidFill>
                <a:latin typeface="Arial Narrow" panose="020B0606020202030204" pitchFamily="34" charset="0"/>
              </a:rPr>
              <a:t>en su caso, de la documentación preceptiva. </a:t>
            </a:r>
            <a:endParaRPr lang="es-ES" altLang="es-ES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Las Reclamaciones 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(</a:t>
            </a:r>
            <a:r>
              <a:rPr lang="es-ES" altLang="es-ES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baremación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y asignación provisional), </a:t>
            </a: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Renuncia al proceso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y la </a:t>
            </a: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participación en Vacantes </a:t>
            </a:r>
            <a:r>
              <a:rPr lang="es-ES" altLang="es-ES" b="1" dirty="0">
                <a:solidFill>
                  <a:srgbClr val="002060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esultantes</a:t>
            </a:r>
            <a:r>
              <a:rPr lang="es-ES" altLang="es-E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, se realizarán por educamosCLM.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72030">
            <a:off x="7929814" y="415860"/>
            <a:ext cx="880707" cy="32025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5255">
            <a:off x="251895" y="256255"/>
            <a:ext cx="738065" cy="1043734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Segmento</Template>
  <TotalTime>40460</TotalTime>
  <Words>3629</Words>
  <Application>Microsoft Office PowerPoint</Application>
  <PresentationFormat>Presentación en pantalla (4:3)</PresentationFormat>
  <Paragraphs>288</Paragraphs>
  <Slides>36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5" baseType="lpstr">
      <vt:lpstr>Arial</vt:lpstr>
      <vt:lpstr>Arial Narrow</vt:lpstr>
      <vt:lpstr>Calibri</vt:lpstr>
      <vt:lpstr>Century Gothic</vt:lpstr>
      <vt:lpstr>Courier New</vt:lpstr>
      <vt:lpstr>Times New Roman</vt:lpstr>
      <vt:lpstr>Wingdings</vt:lpstr>
      <vt:lpstr>Wingdings 3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SOLICITUDES: Plazos y fechas</vt:lpstr>
      <vt:lpstr>Presentación de PowerPoint</vt:lpstr>
      <vt:lpstr>educamosCLM: a tener en cuenta</vt:lpstr>
      <vt:lpstr> educamosCLM: a tener en cuenta</vt:lpstr>
      <vt:lpstr>1. Existencia de hermanos/as matriculados en el centro y padres, madres, tutores o tutoras legales que trabajen en el mismo. (Máximo 10 puntos)</vt:lpstr>
      <vt:lpstr>3. discapacidad igual o superior al 33% en el alumno/a, en algunos de sus padres, madres, tutores/as legales, hermanos/as. (Máximo 3 puntos).</vt:lpstr>
      <vt:lpstr>  9. Rentas anuales de la unidad familiar (máximo 1 punto).</vt:lpstr>
      <vt:lpstr>CRITERIOS DE DESEMPATE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Plazo Extraordinario</vt:lpstr>
      <vt:lpstr> </vt:lpstr>
      <vt:lpstr>Presentación de PowerPoint</vt:lpstr>
      <vt:lpstr>Presentación de PowerPoint</vt:lpstr>
      <vt:lpstr>Presentación de PowerPoint</vt:lpstr>
    </vt:vector>
  </TitlesOfParts>
  <Company>Consejeria de Educación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JCCM</dc:creator>
  <cp:lastModifiedBy>RAQUEL GIL DE PAREJA PALMERO</cp:lastModifiedBy>
  <cp:revision>733</cp:revision>
  <cp:lastPrinted>2018-01-26T07:55:35Z</cp:lastPrinted>
  <dcterms:created xsi:type="dcterms:W3CDTF">2012-12-07T09:48:33Z</dcterms:created>
  <dcterms:modified xsi:type="dcterms:W3CDTF">2022-01-24T12:26:43Z</dcterms:modified>
</cp:coreProperties>
</file>